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685" r:id="rId2"/>
  </p:sldMasterIdLst>
  <p:notesMasterIdLst>
    <p:notesMasterId r:id="rId19"/>
  </p:notesMasterIdLst>
  <p:handoutMasterIdLst>
    <p:handoutMasterId r:id="rId20"/>
  </p:handoutMasterIdLst>
  <p:sldIdLst>
    <p:sldId id="283" r:id="rId3"/>
    <p:sldId id="307" r:id="rId4"/>
    <p:sldId id="306" r:id="rId5"/>
    <p:sldId id="293" r:id="rId6"/>
    <p:sldId id="300" r:id="rId7"/>
    <p:sldId id="302" r:id="rId8"/>
    <p:sldId id="294" r:id="rId9"/>
    <p:sldId id="297" r:id="rId10"/>
    <p:sldId id="299" r:id="rId11"/>
    <p:sldId id="301" r:id="rId12"/>
    <p:sldId id="295" r:id="rId13"/>
    <p:sldId id="303" r:id="rId14"/>
    <p:sldId id="304" r:id="rId15"/>
    <p:sldId id="308" r:id="rId16"/>
    <p:sldId id="305" r:id="rId17"/>
    <p:sldId id="290"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userId="Nipun sh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84BC"/>
    <a:srgbClr val="112248"/>
    <a:srgbClr val="1AA4AD"/>
    <a:srgbClr val="7F7F7F"/>
    <a:srgbClr val="1957A3"/>
    <a:srgbClr val="44546A"/>
    <a:srgbClr val="E7E6E6"/>
    <a:srgbClr val="000000"/>
    <a:srgbClr val="FFFFFF"/>
    <a:srgbClr val="C5D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434" autoAdjust="0"/>
  </p:normalViewPr>
  <p:slideViewPr>
    <p:cSldViewPr snapToGrid="0">
      <p:cViewPr>
        <p:scale>
          <a:sx n="60" d="100"/>
          <a:sy n="60" d="100"/>
        </p:scale>
        <p:origin x="1014" y="2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1/21/2019</a:t>
            </a:fld>
            <a:endParaRPr lang="en-US" dirty="0"/>
          </a:p>
        </p:txBody>
      </p:sp>
      <p:sp>
        <p:nvSpPr>
          <p:cNvPr id="4" name="Footer Placeholder 3">
            <a:extLst>
              <a:ext uri="{FF2B5EF4-FFF2-40B4-BE49-F238E27FC236}">
                <a16:creationId xmlns:a16="http://schemas.microsoft.com/office/drawing/2014/main"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1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Attribution Model, Forecasting and Prediction </a:t>
            </a:r>
          </a:p>
          <a:p>
            <a:endParaRPr lang="en-IN" dirty="0"/>
          </a:p>
        </p:txBody>
      </p:sp>
      <p:sp>
        <p:nvSpPr>
          <p:cNvPr id="4" name="Slide Number Placeholder 3"/>
          <p:cNvSpPr>
            <a:spLocks noGrp="1"/>
          </p:cNvSpPr>
          <p:nvPr>
            <p:ph type="sldNum" sz="quarter" idx="10"/>
          </p:nvPr>
        </p:nvSpPr>
        <p:spPr/>
        <p:txBody>
          <a:bodyPr/>
          <a:lstStyle/>
          <a:p>
            <a:fld id="{10BCE74C-6357-4853-9395-B4C7946E8668}" type="slidenum">
              <a:rPr lang="en-US" smtClean="0"/>
              <a:t>6</a:t>
            </a:fld>
            <a:endParaRPr lang="en-US"/>
          </a:p>
        </p:txBody>
      </p:sp>
    </p:spTree>
    <p:extLst>
      <p:ext uri="{BB962C8B-B14F-4D97-AF65-F5344CB8AC3E}">
        <p14:creationId xmlns:p14="http://schemas.microsoft.com/office/powerpoint/2010/main" val="15375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beba5fb6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beba5fb6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524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page">
  <p:cSld name="Cover page">
    <p:spTree>
      <p:nvGrpSpPr>
        <p:cNvPr id="1" name="Shape 16"/>
        <p:cNvGrpSpPr/>
        <p:nvPr/>
      </p:nvGrpSpPr>
      <p:grpSpPr>
        <a:xfrm>
          <a:off x="0" y="0"/>
          <a:ext cx="0" cy="0"/>
          <a:chOff x="0" y="0"/>
          <a:chExt cx="0" cy="0"/>
        </a:xfrm>
      </p:grpSpPr>
      <p:sp>
        <p:nvSpPr>
          <p:cNvPr id="17" name="Google Shape;17;p2"/>
          <p:cNvSpPr/>
          <p:nvPr/>
        </p:nvSpPr>
        <p:spPr>
          <a:xfrm>
            <a:off x="0" y="0"/>
            <a:ext cx="12192000" cy="4611584"/>
          </a:xfrm>
          <a:prstGeom prst="round2SameRect">
            <a:avLst>
              <a:gd name="adj1" fmla="val 0"/>
              <a:gd name="adj2" fmla="val 0"/>
            </a:avLst>
          </a:prstGeom>
          <a:gradFill>
            <a:gsLst>
              <a:gs pos="0">
                <a:srgbClr val="052049"/>
              </a:gs>
              <a:gs pos="73000">
                <a:srgbClr val="1957A3"/>
              </a:gs>
              <a:gs pos="100000">
                <a:srgbClr val="1957A3"/>
              </a:gs>
            </a:gsLst>
            <a:lin ang="5400000" scaled="0"/>
          </a:gra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sp>
        <p:nvSpPr>
          <p:cNvPr id="18" name="Google Shape;18;p2"/>
          <p:cNvSpPr txBox="1">
            <a:spLocks noGrp="1"/>
          </p:cNvSpPr>
          <p:nvPr>
            <p:ph type="title"/>
          </p:nvPr>
        </p:nvSpPr>
        <p:spPr>
          <a:xfrm>
            <a:off x="821343" y="960009"/>
            <a:ext cx="3879577" cy="618564"/>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0" y="4611584"/>
            <a:ext cx="12192000" cy="224641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9062499" y="4522684"/>
            <a:ext cx="3129501" cy="2212918"/>
          </a:xfrm>
          <a:prstGeom prst="rect">
            <a:avLst/>
          </a:prstGeom>
          <a:noFill/>
          <a:ln>
            <a:noFill/>
          </a:ln>
        </p:spPr>
      </p:pic>
      <p:sp>
        <p:nvSpPr>
          <p:cNvPr id="21" name="Google Shape;21;p2"/>
          <p:cNvSpPr txBox="1">
            <a:spLocks noGrp="1"/>
          </p:cNvSpPr>
          <p:nvPr>
            <p:ph type="body" idx="1"/>
          </p:nvPr>
        </p:nvSpPr>
        <p:spPr>
          <a:xfrm>
            <a:off x="821343" y="2127612"/>
            <a:ext cx="4254313" cy="4572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2000"/>
              <a:buNone/>
              <a:defRPr sz="2000">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
          <p:cNvSpPr txBox="1">
            <a:spLocks noGrp="1"/>
          </p:cNvSpPr>
          <p:nvPr>
            <p:ph type="body" idx="2"/>
          </p:nvPr>
        </p:nvSpPr>
        <p:spPr>
          <a:xfrm>
            <a:off x="821343" y="2562351"/>
            <a:ext cx="2637248" cy="426958"/>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1600"/>
              <a:buNone/>
              <a:defRPr sz="1600">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
          <p:cNvSpPr txBox="1">
            <a:spLocks noGrp="1"/>
          </p:cNvSpPr>
          <p:nvPr>
            <p:ph type="body" idx="3"/>
          </p:nvPr>
        </p:nvSpPr>
        <p:spPr>
          <a:xfrm>
            <a:off x="821343" y="4095726"/>
            <a:ext cx="2637248" cy="426958"/>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1600"/>
              <a:buNone/>
              <a:defRPr sz="1600">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0525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99655" y="58925"/>
            <a:ext cx="10940304" cy="40834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219076" y="1123951"/>
            <a:ext cx="11744324" cy="4895850"/>
          </a:xfrm>
          <a:prstGeom prst="rect">
            <a:avLst/>
          </a:prstGeom>
          <a:noFill/>
          <a:ln>
            <a:noFill/>
          </a:ln>
        </p:spPr>
        <p:txBody>
          <a:bodyPr spcFirstLastPara="1" wrap="square" lIns="91425" tIns="45700" rIns="91425" bIns="45700" anchor="t" anchorCtr="0"/>
          <a:lstStyle>
            <a:lvl1pPr marL="457200" lvl="0" indent="-355600" algn="l">
              <a:lnSpc>
                <a:spcPct val="100000"/>
              </a:lnSpc>
              <a:spcBef>
                <a:spcPts val="1000"/>
              </a:spcBef>
              <a:spcAft>
                <a:spcPts val="0"/>
              </a:spcAft>
              <a:buSzPts val="2000"/>
              <a:buChar char="▪"/>
              <a:defRPr sz="2000"/>
            </a:lvl1pPr>
            <a:lvl2pPr marL="914400" lvl="1" indent="-342900" algn="l">
              <a:lnSpc>
                <a:spcPct val="100000"/>
              </a:lnSpc>
              <a:spcBef>
                <a:spcPts val="500"/>
              </a:spcBef>
              <a:spcAft>
                <a:spcPts val="0"/>
              </a:spcAft>
              <a:buSzPts val="1800"/>
              <a:buChar char="‒"/>
              <a:defRPr sz="1800"/>
            </a:lvl2pPr>
            <a:lvl3pPr marL="1371600" lvl="2" indent="-330200" algn="l">
              <a:lnSpc>
                <a:spcPct val="100000"/>
              </a:lnSpc>
              <a:spcBef>
                <a:spcPts val="500"/>
              </a:spcBef>
              <a:spcAft>
                <a:spcPts val="0"/>
              </a:spcAft>
              <a:buSzPts val="1600"/>
              <a:buChar char="‒"/>
              <a:defRPr sz="1600"/>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p:nvPr/>
        </p:nvSpPr>
        <p:spPr>
          <a:xfrm>
            <a:off x="72564" y="6527800"/>
            <a:ext cx="274864" cy="177800"/>
          </a:xfrm>
          <a:prstGeom prst="rect">
            <a:avLst/>
          </a:prstGeom>
          <a:noFill/>
          <a:ln>
            <a:noFill/>
          </a:ln>
        </p:spPr>
        <p:txBody>
          <a:bodyPr spcFirstLastPara="1" wrap="square" lIns="0" tIns="0" rIns="0" bIns="0" anchor="ctr" anchorCtr="0">
            <a:noAutofit/>
          </a:bodyPr>
          <a:lstStyle/>
          <a:p>
            <a:pPr algn="ctr">
              <a:buClr>
                <a:srgbClr val="000000"/>
              </a:buClr>
              <a:buFont typeface="Arial"/>
              <a:buNone/>
            </a:pPr>
            <a:fld id="{00000000-1234-1234-1234-123412341234}" type="slidenum">
              <a:rPr lang="en-US" sz="800" b="1" kern="0">
                <a:solidFill>
                  <a:srgbClr val="000000"/>
                </a:solidFill>
                <a:ea typeface="Arial"/>
                <a:cs typeface="Arial"/>
                <a:sym typeface="Arial"/>
              </a:rPr>
              <a:pPr algn="ctr">
                <a:buClr>
                  <a:srgbClr val="000000"/>
                </a:buClr>
                <a:buFont typeface="Arial"/>
                <a:buNone/>
              </a:pPr>
              <a:t>‹#›</a:t>
            </a:fld>
            <a:endParaRPr sz="800" b="1" kern="0">
              <a:solidFill>
                <a:srgbClr val="000000"/>
              </a:solidFill>
              <a:ea typeface="Arial"/>
              <a:cs typeface="Arial"/>
              <a:sym typeface="Arial"/>
            </a:endParaRPr>
          </a:p>
        </p:txBody>
      </p:sp>
    </p:spTree>
    <p:extLst>
      <p:ext uri="{BB962C8B-B14F-4D97-AF65-F5344CB8AC3E}">
        <p14:creationId xmlns:p14="http://schemas.microsoft.com/office/powerpoint/2010/main" val="184903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lor palette">
  <p:cSld name="color palette">
    <p:spTree>
      <p:nvGrpSpPr>
        <p:cNvPr id="1" name="Shape 28"/>
        <p:cNvGrpSpPr/>
        <p:nvPr/>
      </p:nvGrpSpPr>
      <p:grpSpPr>
        <a:xfrm>
          <a:off x="0" y="0"/>
          <a:ext cx="0" cy="0"/>
          <a:chOff x="0" y="0"/>
          <a:chExt cx="0" cy="0"/>
        </a:xfrm>
      </p:grpSpPr>
      <p:sp>
        <p:nvSpPr>
          <p:cNvPr id="29" name="Google Shape;29;p4"/>
          <p:cNvSpPr txBox="1"/>
          <p:nvPr/>
        </p:nvSpPr>
        <p:spPr>
          <a:xfrm>
            <a:off x="72564" y="6527800"/>
            <a:ext cx="274864" cy="177800"/>
          </a:xfrm>
          <a:prstGeom prst="rect">
            <a:avLst/>
          </a:prstGeom>
          <a:noFill/>
          <a:ln>
            <a:noFill/>
          </a:ln>
        </p:spPr>
        <p:txBody>
          <a:bodyPr spcFirstLastPara="1" wrap="square" lIns="0" tIns="0" rIns="0" bIns="0" anchor="ctr" anchorCtr="0">
            <a:noAutofit/>
          </a:bodyPr>
          <a:lstStyle/>
          <a:p>
            <a:pPr algn="ctr">
              <a:buClr>
                <a:srgbClr val="000000"/>
              </a:buClr>
              <a:buFont typeface="Arial"/>
              <a:buNone/>
            </a:pPr>
            <a:fld id="{00000000-1234-1234-1234-123412341234}" type="slidenum">
              <a:rPr lang="en-US" sz="800" b="1" kern="0">
                <a:solidFill>
                  <a:srgbClr val="000000"/>
                </a:solidFill>
                <a:ea typeface="Arial"/>
                <a:cs typeface="Arial"/>
                <a:sym typeface="Arial"/>
              </a:rPr>
              <a:pPr algn="ctr">
                <a:buClr>
                  <a:srgbClr val="000000"/>
                </a:buClr>
                <a:buFont typeface="Arial"/>
                <a:buNone/>
              </a:pPr>
              <a:t>‹#›</a:t>
            </a:fld>
            <a:endParaRPr sz="800" b="1" kern="0">
              <a:solidFill>
                <a:srgbClr val="000000"/>
              </a:solidFill>
              <a:ea typeface="Arial"/>
              <a:cs typeface="Arial"/>
              <a:sym typeface="Arial"/>
            </a:endParaRPr>
          </a:p>
        </p:txBody>
      </p:sp>
      <p:sp>
        <p:nvSpPr>
          <p:cNvPr id="30" name="Google Shape;30;p4"/>
          <p:cNvSpPr txBox="1">
            <a:spLocks noGrp="1"/>
          </p:cNvSpPr>
          <p:nvPr>
            <p:ph type="title"/>
          </p:nvPr>
        </p:nvSpPr>
        <p:spPr>
          <a:xfrm>
            <a:off x="599655" y="58925"/>
            <a:ext cx="10940304" cy="40834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p:nvPr/>
        </p:nvSpPr>
        <p:spPr>
          <a:xfrm>
            <a:off x="264159" y="1300766"/>
            <a:ext cx="1709495" cy="728662"/>
          </a:xfrm>
          <a:prstGeom prst="rect">
            <a:avLst/>
          </a:prstGeom>
          <a:noFill/>
          <a:ln>
            <a:noFill/>
          </a:ln>
        </p:spPr>
        <p:txBody>
          <a:bodyPr spcFirstLastPara="1" wrap="square" lIns="91425" tIns="45700" rIns="91425" bIns="45700" anchor="ctr" anchorCtr="0">
            <a:noAutofit/>
          </a:bodyPr>
          <a:lstStyle/>
          <a:p>
            <a:pPr>
              <a:lnSpc>
                <a:spcPct val="90000"/>
              </a:lnSpc>
              <a:buClr>
                <a:srgbClr val="000000"/>
              </a:buClr>
              <a:buSzPts val="2000"/>
              <a:buFont typeface="Arial"/>
              <a:buNone/>
            </a:pPr>
            <a:r>
              <a:rPr lang="en-US" sz="2000" b="1" kern="0">
                <a:solidFill>
                  <a:srgbClr val="000000"/>
                </a:solidFill>
                <a:ea typeface="Arial"/>
                <a:cs typeface="Arial"/>
                <a:sym typeface="Arial"/>
              </a:rPr>
              <a:t>Primary colors</a:t>
            </a:r>
            <a:endParaRPr sz="1400" kern="0">
              <a:solidFill>
                <a:srgbClr val="000000"/>
              </a:solidFill>
              <a:cs typeface="Arial"/>
              <a:sym typeface="Arial"/>
            </a:endParaRPr>
          </a:p>
        </p:txBody>
      </p:sp>
      <p:sp>
        <p:nvSpPr>
          <p:cNvPr id="32" name="Google Shape;32;p4"/>
          <p:cNvSpPr txBox="1"/>
          <p:nvPr/>
        </p:nvSpPr>
        <p:spPr>
          <a:xfrm>
            <a:off x="264159" y="3688063"/>
            <a:ext cx="1709495" cy="728662"/>
          </a:xfrm>
          <a:prstGeom prst="rect">
            <a:avLst/>
          </a:prstGeom>
          <a:noFill/>
          <a:ln>
            <a:noFill/>
          </a:ln>
        </p:spPr>
        <p:txBody>
          <a:bodyPr spcFirstLastPara="1" wrap="square" lIns="91425" tIns="45700" rIns="91425" bIns="45700" anchor="ctr" anchorCtr="0">
            <a:noAutofit/>
          </a:bodyPr>
          <a:lstStyle/>
          <a:p>
            <a:pPr>
              <a:lnSpc>
                <a:spcPct val="90000"/>
              </a:lnSpc>
              <a:buClr>
                <a:srgbClr val="000000"/>
              </a:buClr>
              <a:buSzPts val="2000"/>
              <a:buFont typeface="Arial"/>
              <a:buNone/>
            </a:pPr>
            <a:r>
              <a:rPr lang="en-US" sz="2000" b="1" kern="0">
                <a:solidFill>
                  <a:srgbClr val="000000"/>
                </a:solidFill>
                <a:ea typeface="Arial"/>
                <a:cs typeface="Arial"/>
                <a:sym typeface="Arial"/>
              </a:rPr>
              <a:t>Secondary colors</a:t>
            </a:r>
            <a:endParaRPr sz="1400" kern="0">
              <a:solidFill>
                <a:srgbClr val="000000"/>
              </a:solidFill>
              <a:cs typeface="Arial"/>
              <a:sym typeface="Arial"/>
            </a:endParaRPr>
          </a:p>
        </p:txBody>
      </p:sp>
      <p:sp>
        <p:nvSpPr>
          <p:cNvPr id="33" name="Google Shape;33;p4"/>
          <p:cNvSpPr/>
          <p:nvPr/>
        </p:nvSpPr>
        <p:spPr>
          <a:xfrm>
            <a:off x="9826832" y="3688063"/>
            <a:ext cx="2136568" cy="593112"/>
          </a:xfrm>
          <a:prstGeom prst="rect">
            <a:avLst/>
          </a:prstGeom>
          <a:solidFill>
            <a:schemeClr val="accent6"/>
          </a:solidFill>
          <a:ln>
            <a:noFill/>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100, 90, 41, 43</a:t>
            </a:r>
            <a:br>
              <a:rPr lang="en-US" sz="1600" b="1" kern="0">
                <a:solidFill>
                  <a:srgbClr val="FFFFFF"/>
                </a:solidFill>
                <a:latin typeface="Calibri"/>
                <a:ea typeface="Calibri"/>
                <a:cs typeface="Calibri"/>
                <a:sym typeface="Calibri"/>
              </a:rPr>
            </a:b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20, 35, 72</a:t>
            </a:r>
            <a:endParaRPr sz="1400" kern="0">
              <a:solidFill>
                <a:srgbClr val="000000"/>
              </a:solidFill>
              <a:cs typeface="Arial"/>
              <a:sym typeface="Arial"/>
            </a:endParaRPr>
          </a:p>
        </p:txBody>
      </p:sp>
      <p:sp>
        <p:nvSpPr>
          <p:cNvPr id="34" name="Google Shape;34;p4"/>
          <p:cNvSpPr/>
          <p:nvPr/>
        </p:nvSpPr>
        <p:spPr>
          <a:xfrm>
            <a:off x="4784050" y="3688063"/>
            <a:ext cx="2136568" cy="593112"/>
          </a:xfrm>
          <a:prstGeom prst="rect">
            <a:avLst/>
          </a:prstGeom>
          <a:solidFill>
            <a:srgbClr val="18A3AC"/>
          </a:solidFill>
          <a:ln>
            <a:noFill/>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77, 15, 33, 0</a:t>
            </a:r>
            <a:endParaRPr sz="1400" kern="0">
              <a:solidFill>
                <a:srgbClr val="000000"/>
              </a:solidFill>
              <a:cs typeface="Arial"/>
              <a:sym typeface="Arial"/>
            </a:endParaRPr>
          </a:p>
          <a:p>
            <a:pPr>
              <a:buClr>
                <a:srgbClr val="FFFFFF"/>
              </a:buClr>
              <a:buSzPts val="1600"/>
              <a:buFont typeface="Calibri"/>
              <a:buNone/>
            </a:pP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25, 164, 173</a:t>
            </a:r>
            <a:endParaRPr sz="1400" kern="0">
              <a:solidFill>
                <a:srgbClr val="000000"/>
              </a:solidFill>
              <a:cs typeface="Arial"/>
              <a:sym typeface="Arial"/>
            </a:endParaRPr>
          </a:p>
        </p:txBody>
      </p:sp>
      <p:sp>
        <p:nvSpPr>
          <p:cNvPr id="35" name="Google Shape;35;p4"/>
          <p:cNvSpPr/>
          <p:nvPr/>
        </p:nvSpPr>
        <p:spPr>
          <a:xfrm>
            <a:off x="4784050" y="1318936"/>
            <a:ext cx="2136568" cy="593112"/>
          </a:xfrm>
          <a:prstGeom prst="rect">
            <a:avLst/>
          </a:prstGeom>
          <a:solidFill>
            <a:schemeClr val="accent2"/>
          </a:solidFill>
          <a:ln>
            <a:noFill/>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51, 43, 43, 8</a:t>
            </a:r>
            <a:br>
              <a:rPr lang="en-US" sz="1600" kern="0">
                <a:solidFill>
                  <a:srgbClr val="FFFFFF"/>
                </a:solidFill>
                <a:latin typeface="Calibri"/>
                <a:ea typeface="Calibri"/>
                <a:cs typeface="Calibri"/>
                <a:sym typeface="Calibri"/>
              </a:rPr>
            </a:b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128, 128, 128</a:t>
            </a:r>
            <a:endParaRPr sz="1400" kern="0">
              <a:solidFill>
                <a:srgbClr val="000000"/>
              </a:solidFill>
              <a:cs typeface="Arial"/>
              <a:sym typeface="Arial"/>
            </a:endParaRPr>
          </a:p>
        </p:txBody>
      </p:sp>
      <p:sp>
        <p:nvSpPr>
          <p:cNvPr id="36" name="Google Shape;36;p4"/>
          <p:cNvSpPr/>
          <p:nvPr/>
        </p:nvSpPr>
        <p:spPr>
          <a:xfrm>
            <a:off x="9826832" y="4389071"/>
            <a:ext cx="2136568" cy="593112"/>
          </a:xfrm>
          <a:prstGeom prst="rect">
            <a:avLst/>
          </a:prstGeom>
          <a:solidFill>
            <a:srgbClr val="98C0F9"/>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36, 17, 0, 0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154, 191, 248</a:t>
            </a:r>
            <a:endParaRPr sz="1400" kern="0">
              <a:solidFill>
                <a:srgbClr val="000000"/>
              </a:solidFill>
              <a:cs typeface="Arial"/>
              <a:sym typeface="Arial"/>
            </a:endParaRPr>
          </a:p>
        </p:txBody>
      </p:sp>
      <p:sp>
        <p:nvSpPr>
          <p:cNvPr id="37" name="Google Shape;37;p4"/>
          <p:cNvSpPr/>
          <p:nvPr/>
        </p:nvSpPr>
        <p:spPr>
          <a:xfrm>
            <a:off x="2274510" y="4389071"/>
            <a:ext cx="2136568" cy="593112"/>
          </a:xfrm>
          <a:prstGeom prst="rect">
            <a:avLst/>
          </a:prstGeom>
          <a:solidFill>
            <a:srgbClr val="B6CDE4"/>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26, 11, 4, 0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184, 206, 228</a:t>
            </a:r>
            <a:endParaRPr sz="1400" kern="0">
              <a:solidFill>
                <a:srgbClr val="000000"/>
              </a:solidFill>
              <a:cs typeface="Arial"/>
              <a:sym typeface="Arial"/>
            </a:endParaRPr>
          </a:p>
        </p:txBody>
      </p:sp>
      <p:sp>
        <p:nvSpPr>
          <p:cNvPr id="38" name="Google Shape;38;p4"/>
          <p:cNvSpPr/>
          <p:nvPr/>
        </p:nvSpPr>
        <p:spPr>
          <a:xfrm>
            <a:off x="4784050" y="4389071"/>
            <a:ext cx="2136568" cy="593112"/>
          </a:xfrm>
          <a:prstGeom prst="rect">
            <a:avLst/>
          </a:prstGeom>
          <a:solidFill>
            <a:srgbClr val="8EEBF0"/>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36, 0, 10, 0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145, 234, 240</a:t>
            </a:r>
            <a:endParaRPr sz="1400" kern="0">
              <a:solidFill>
                <a:srgbClr val="000000"/>
              </a:solidFill>
              <a:cs typeface="Arial"/>
              <a:sym typeface="Arial"/>
            </a:endParaRPr>
          </a:p>
        </p:txBody>
      </p:sp>
      <p:sp>
        <p:nvSpPr>
          <p:cNvPr id="39" name="Google Shape;39;p4"/>
          <p:cNvSpPr/>
          <p:nvPr/>
        </p:nvSpPr>
        <p:spPr>
          <a:xfrm>
            <a:off x="4784050" y="2006089"/>
            <a:ext cx="2136568" cy="593112"/>
          </a:xfrm>
          <a:prstGeom prst="rect">
            <a:avLst/>
          </a:prstGeom>
          <a:solidFill>
            <a:srgbClr val="BFBFBF"/>
          </a:solidFill>
          <a:ln>
            <a:noFill/>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25,	20, 20, 0</a:t>
            </a:r>
            <a:endParaRPr sz="1400" kern="0">
              <a:solidFill>
                <a:srgbClr val="000000"/>
              </a:solidFill>
              <a:cs typeface="Arial"/>
              <a:sym typeface="Arial"/>
            </a:endParaRPr>
          </a:p>
          <a:p>
            <a:pPr>
              <a:buClr>
                <a:srgbClr val="FFFFFF"/>
              </a:buClr>
              <a:buSzPts val="1600"/>
              <a:buFont typeface="Calibri"/>
              <a:buNone/>
            </a:pP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191, 191, 191</a:t>
            </a:r>
            <a:endParaRPr sz="1400" kern="0">
              <a:solidFill>
                <a:srgbClr val="000000"/>
              </a:solidFill>
              <a:cs typeface="Arial"/>
              <a:sym typeface="Arial"/>
            </a:endParaRPr>
          </a:p>
        </p:txBody>
      </p:sp>
      <p:sp>
        <p:nvSpPr>
          <p:cNvPr id="40" name="Google Shape;40;p4"/>
          <p:cNvSpPr/>
          <p:nvPr/>
        </p:nvSpPr>
        <p:spPr>
          <a:xfrm>
            <a:off x="9826832" y="5090079"/>
            <a:ext cx="2136568" cy="593112"/>
          </a:xfrm>
          <a:prstGeom prst="rect">
            <a:avLst/>
          </a:prstGeom>
          <a:solidFill>
            <a:srgbClr val="D3E5FF"/>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13, 5, 0, 0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215, 230, 252</a:t>
            </a:r>
            <a:endParaRPr sz="1400" kern="0">
              <a:solidFill>
                <a:srgbClr val="000000"/>
              </a:solidFill>
              <a:cs typeface="Arial"/>
              <a:sym typeface="Arial"/>
            </a:endParaRPr>
          </a:p>
        </p:txBody>
      </p:sp>
      <p:sp>
        <p:nvSpPr>
          <p:cNvPr id="41" name="Google Shape;41;p4"/>
          <p:cNvSpPr/>
          <p:nvPr/>
        </p:nvSpPr>
        <p:spPr>
          <a:xfrm>
            <a:off x="2274510" y="5090079"/>
            <a:ext cx="2136568" cy="593112"/>
          </a:xfrm>
          <a:prstGeom prst="rect">
            <a:avLst/>
          </a:prstGeom>
          <a:solidFill>
            <a:srgbClr val="DAE6F1"/>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13, 5, 1, 0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219, 230, 242</a:t>
            </a:r>
            <a:endParaRPr sz="1400" kern="0">
              <a:solidFill>
                <a:srgbClr val="000000"/>
              </a:solidFill>
              <a:cs typeface="Arial"/>
              <a:sym typeface="Arial"/>
            </a:endParaRPr>
          </a:p>
        </p:txBody>
      </p:sp>
      <p:sp>
        <p:nvSpPr>
          <p:cNvPr id="42" name="Google Shape;42;p4"/>
          <p:cNvSpPr/>
          <p:nvPr/>
        </p:nvSpPr>
        <p:spPr>
          <a:xfrm>
            <a:off x="4784050" y="5090079"/>
            <a:ext cx="2136568" cy="593112"/>
          </a:xfrm>
          <a:prstGeom prst="rect">
            <a:avLst/>
          </a:prstGeom>
          <a:solidFill>
            <a:srgbClr val="C5F4F8"/>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19, 0, 5, 0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200, 244, 247</a:t>
            </a:r>
            <a:endParaRPr sz="1400" kern="0">
              <a:solidFill>
                <a:srgbClr val="000000"/>
              </a:solidFill>
              <a:cs typeface="Arial"/>
              <a:sym typeface="Arial"/>
            </a:endParaRPr>
          </a:p>
        </p:txBody>
      </p:sp>
      <p:sp>
        <p:nvSpPr>
          <p:cNvPr id="43" name="Google Shape;43;p4"/>
          <p:cNvSpPr/>
          <p:nvPr/>
        </p:nvSpPr>
        <p:spPr>
          <a:xfrm>
            <a:off x="4784050" y="2707097"/>
            <a:ext cx="2136568" cy="593112"/>
          </a:xfrm>
          <a:prstGeom prst="rect">
            <a:avLst/>
          </a:prstGeom>
          <a:solidFill>
            <a:srgbClr val="FFFFFF"/>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14, 11, 11, 0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217, 217, 217</a:t>
            </a:r>
            <a:endParaRPr sz="1400" kern="0">
              <a:solidFill>
                <a:srgbClr val="000000"/>
              </a:solidFill>
              <a:cs typeface="Arial"/>
              <a:sym typeface="Arial"/>
            </a:endParaRPr>
          </a:p>
        </p:txBody>
      </p:sp>
      <p:sp>
        <p:nvSpPr>
          <p:cNvPr id="44" name="Google Shape;44;p4"/>
          <p:cNvSpPr/>
          <p:nvPr/>
        </p:nvSpPr>
        <p:spPr>
          <a:xfrm>
            <a:off x="7293592" y="3688063"/>
            <a:ext cx="2160270" cy="593112"/>
          </a:xfrm>
          <a:prstGeom prst="rect">
            <a:avLst/>
          </a:prstGeom>
          <a:solidFill>
            <a:srgbClr val="779BCA"/>
          </a:solidFill>
          <a:ln>
            <a:noFill/>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55, 31, 3, 0</a:t>
            </a:r>
            <a:br>
              <a:rPr lang="en-US" sz="1600" kern="0">
                <a:solidFill>
                  <a:srgbClr val="FFFFFF"/>
                </a:solidFill>
                <a:latin typeface="Calibri"/>
                <a:ea typeface="Calibri"/>
                <a:cs typeface="Calibri"/>
                <a:sym typeface="Calibri"/>
              </a:rPr>
            </a:b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199, 155, 202</a:t>
            </a:r>
            <a:endParaRPr sz="1400" kern="0">
              <a:solidFill>
                <a:srgbClr val="000000"/>
              </a:solidFill>
              <a:cs typeface="Arial"/>
              <a:sym typeface="Arial"/>
            </a:endParaRPr>
          </a:p>
        </p:txBody>
      </p:sp>
      <p:sp>
        <p:nvSpPr>
          <p:cNvPr id="45" name="Google Shape;45;p4"/>
          <p:cNvSpPr/>
          <p:nvPr/>
        </p:nvSpPr>
        <p:spPr>
          <a:xfrm>
            <a:off x="7293592" y="4373863"/>
            <a:ext cx="2160270" cy="593112"/>
          </a:xfrm>
          <a:prstGeom prst="rect">
            <a:avLst/>
          </a:prstGeom>
          <a:solidFill>
            <a:srgbClr val="A0B6D9"/>
          </a:solidFill>
          <a:ln w="12700" cap="flat" cmpd="sng">
            <a:solidFill>
              <a:srgbClr val="A0B6D9"/>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36, 21, 3, 0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160, 182, 217</a:t>
            </a:r>
            <a:endParaRPr sz="1400" kern="0">
              <a:solidFill>
                <a:srgbClr val="000000"/>
              </a:solidFill>
              <a:cs typeface="Arial"/>
              <a:sym typeface="Arial"/>
            </a:endParaRPr>
          </a:p>
        </p:txBody>
      </p:sp>
      <p:sp>
        <p:nvSpPr>
          <p:cNvPr id="46" name="Google Shape;46;p4"/>
          <p:cNvSpPr/>
          <p:nvPr/>
        </p:nvSpPr>
        <p:spPr>
          <a:xfrm>
            <a:off x="7293590" y="5090079"/>
            <a:ext cx="2160270" cy="593112"/>
          </a:xfrm>
          <a:prstGeom prst="rect">
            <a:avLst/>
          </a:prstGeom>
          <a:solidFill>
            <a:srgbClr val="C5D4EC"/>
          </a:solidFill>
          <a:ln>
            <a:noFill/>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20, 11, 0.4, 0</a:t>
            </a:r>
            <a:endParaRPr sz="1400" kern="0">
              <a:solidFill>
                <a:srgbClr val="000000"/>
              </a:solidFill>
              <a:cs typeface="Arial"/>
              <a:sym typeface="Arial"/>
            </a:endParaRPr>
          </a:p>
          <a:p>
            <a:pPr>
              <a:buClr>
                <a:srgbClr val="000000"/>
              </a:buClr>
              <a:buSzPts val="1600"/>
              <a:buFont typeface="Calibri"/>
              <a:buNone/>
            </a:pP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197, 212, 236</a:t>
            </a:r>
            <a:endParaRPr sz="1400" kern="0">
              <a:solidFill>
                <a:srgbClr val="000000"/>
              </a:solidFill>
              <a:cs typeface="Arial"/>
              <a:sym typeface="Arial"/>
            </a:endParaRPr>
          </a:p>
        </p:txBody>
      </p:sp>
      <p:sp>
        <p:nvSpPr>
          <p:cNvPr id="47" name="Google Shape;47;p4"/>
          <p:cNvSpPr/>
          <p:nvPr/>
        </p:nvSpPr>
        <p:spPr>
          <a:xfrm>
            <a:off x="2274510" y="1300766"/>
            <a:ext cx="2136568" cy="593112"/>
          </a:xfrm>
          <a:prstGeom prst="rect">
            <a:avLst/>
          </a:prstGeom>
          <a:solidFill>
            <a:srgbClr val="1957A3"/>
          </a:solidFill>
          <a:ln w="12700" cap="flat" cmpd="sng">
            <a:solidFill>
              <a:srgbClr val="16509D"/>
            </a:solidFill>
            <a:prstDash val="solid"/>
            <a:miter lim="800000"/>
            <a:headEnd type="none" w="sm" len="sm"/>
            <a:tailEnd type="none" w="sm" len="sm"/>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94, 72, 2, 0</a:t>
            </a:r>
            <a:br>
              <a:rPr lang="en-US" sz="1600" kern="0">
                <a:solidFill>
                  <a:srgbClr val="FFFFFF"/>
                </a:solidFill>
                <a:latin typeface="Calibri"/>
                <a:ea typeface="Calibri"/>
                <a:cs typeface="Calibri"/>
                <a:sym typeface="Calibri"/>
              </a:rPr>
            </a:b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27, 89, 164</a:t>
            </a:r>
            <a:endParaRPr sz="1400" kern="0">
              <a:solidFill>
                <a:srgbClr val="000000"/>
              </a:solidFill>
              <a:cs typeface="Arial"/>
              <a:sym typeface="Arial"/>
            </a:endParaRPr>
          </a:p>
        </p:txBody>
      </p:sp>
      <p:sp>
        <p:nvSpPr>
          <p:cNvPr id="48" name="Google Shape;48;p4"/>
          <p:cNvSpPr/>
          <p:nvPr/>
        </p:nvSpPr>
        <p:spPr>
          <a:xfrm>
            <a:off x="2274510" y="2707097"/>
            <a:ext cx="2136568" cy="593112"/>
          </a:xfrm>
          <a:prstGeom prst="rect">
            <a:avLst/>
          </a:prstGeom>
          <a:solidFill>
            <a:srgbClr val="A5C6E8"/>
          </a:solidFill>
          <a:ln w="12700" cap="flat" cmpd="sng">
            <a:solidFill>
              <a:srgbClr val="A5C6E8"/>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600"/>
              <a:buFont typeface="Calibri"/>
              <a:buNone/>
            </a:pPr>
            <a:r>
              <a:rPr lang="en-US" sz="1600" b="1" kern="0">
                <a:solidFill>
                  <a:srgbClr val="000000"/>
                </a:solidFill>
                <a:latin typeface="Calibri"/>
                <a:ea typeface="Calibri"/>
                <a:cs typeface="Calibri"/>
                <a:sym typeface="Calibri"/>
              </a:rPr>
              <a:t>CMYK : </a:t>
            </a:r>
            <a:r>
              <a:rPr lang="en-US" sz="1600" kern="0">
                <a:solidFill>
                  <a:srgbClr val="000000"/>
                </a:solidFill>
                <a:latin typeface="Calibri"/>
                <a:ea typeface="Calibri"/>
                <a:cs typeface="Calibri"/>
                <a:sym typeface="Calibri"/>
              </a:rPr>
              <a:t>33, 13, 0. 0</a:t>
            </a:r>
            <a:br>
              <a:rPr lang="en-US" sz="1600" kern="0">
                <a:solidFill>
                  <a:srgbClr val="000000"/>
                </a:solidFill>
                <a:latin typeface="Calibri"/>
                <a:ea typeface="Calibri"/>
                <a:cs typeface="Calibri"/>
                <a:sym typeface="Calibri"/>
              </a:rPr>
            </a:br>
            <a:r>
              <a:rPr lang="en-US" sz="1600" b="1" kern="0">
                <a:solidFill>
                  <a:srgbClr val="000000"/>
                </a:solidFill>
                <a:latin typeface="Calibri"/>
                <a:ea typeface="Calibri"/>
                <a:cs typeface="Calibri"/>
                <a:sym typeface="Calibri"/>
              </a:rPr>
              <a:t>RGB: </a:t>
            </a:r>
            <a:r>
              <a:rPr lang="en-US" sz="1600" kern="0">
                <a:solidFill>
                  <a:srgbClr val="000000"/>
                </a:solidFill>
                <a:latin typeface="Calibri"/>
                <a:ea typeface="Calibri"/>
                <a:cs typeface="Calibri"/>
                <a:sym typeface="Calibri"/>
              </a:rPr>
              <a:t>165, 198, 232</a:t>
            </a:r>
            <a:endParaRPr sz="1400" kern="0">
              <a:solidFill>
                <a:srgbClr val="000000"/>
              </a:solidFill>
              <a:cs typeface="Arial"/>
              <a:sym typeface="Arial"/>
            </a:endParaRPr>
          </a:p>
        </p:txBody>
      </p:sp>
      <p:sp>
        <p:nvSpPr>
          <p:cNvPr id="49" name="Google Shape;49;p4"/>
          <p:cNvSpPr/>
          <p:nvPr/>
        </p:nvSpPr>
        <p:spPr>
          <a:xfrm>
            <a:off x="2274510" y="2014788"/>
            <a:ext cx="2136568" cy="593112"/>
          </a:xfrm>
          <a:prstGeom prst="rect">
            <a:avLst/>
          </a:prstGeom>
          <a:solidFill>
            <a:srgbClr val="538ECB"/>
          </a:solidFill>
          <a:ln w="12700" cap="flat" cmpd="sng">
            <a:solidFill>
              <a:srgbClr val="538ECB"/>
            </a:solidFill>
            <a:prstDash val="solid"/>
            <a:miter lim="800000"/>
            <a:headEnd type="none" w="sm" len="sm"/>
            <a:tailEnd type="none" w="sm" len="sm"/>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68, 36, 0, 0</a:t>
            </a:r>
            <a:endParaRPr sz="1400" kern="0">
              <a:solidFill>
                <a:srgbClr val="000000"/>
              </a:solidFill>
              <a:cs typeface="Arial"/>
              <a:sym typeface="Arial"/>
            </a:endParaRPr>
          </a:p>
          <a:p>
            <a:pPr>
              <a:buClr>
                <a:srgbClr val="FFFFFF"/>
              </a:buClr>
              <a:buSzPts val="1600"/>
              <a:buFont typeface="Calibri"/>
              <a:buNone/>
            </a:pP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83, 142, 203</a:t>
            </a:r>
            <a:endParaRPr sz="1400" kern="0">
              <a:solidFill>
                <a:srgbClr val="000000"/>
              </a:solidFill>
              <a:cs typeface="Arial"/>
              <a:sym typeface="Arial"/>
            </a:endParaRPr>
          </a:p>
        </p:txBody>
      </p:sp>
      <p:sp>
        <p:nvSpPr>
          <p:cNvPr id="50" name="Google Shape;50;p4"/>
          <p:cNvSpPr/>
          <p:nvPr/>
        </p:nvSpPr>
        <p:spPr>
          <a:xfrm>
            <a:off x="2274510" y="3688063"/>
            <a:ext cx="2136568" cy="593112"/>
          </a:xfrm>
          <a:prstGeom prst="rect">
            <a:avLst/>
          </a:prstGeom>
          <a:solidFill>
            <a:schemeClr val="accent3"/>
          </a:solidFill>
          <a:ln>
            <a:noFill/>
          </a:ln>
        </p:spPr>
        <p:txBody>
          <a:bodyPr spcFirstLastPara="1" wrap="square" lIns="91425" tIns="45700" rIns="91425" bIns="45700" anchor="ctr" anchorCtr="0">
            <a:noAutofit/>
          </a:bodyPr>
          <a:lstStyle/>
          <a:p>
            <a:pPr>
              <a:buClr>
                <a:srgbClr val="FFFFFF"/>
              </a:buClr>
              <a:buSzPts val="1600"/>
              <a:buFont typeface="Calibri"/>
              <a:buNone/>
            </a:pPr>
            <a:r>
              <a:rPr lang="en-US" sz="1600" b="1" kern="0">
                <a:solidFill>
                  <a:srgbClr val="FFFFFF"/>
                </a:solidFill>
                <a:latin typeface="Calibri"/>
                <a:ea typeface="Calibri"/>
                <a:cs typeface="Calibri"/>
                <a:sym typeface="Calibri"/>
              </a:rPr>
              <a:t>CMYK : </a:t>
            </a:r>
            <a:r>
              <a:rPr lang="en-US" sz="1600" kern="0">
                <a:solidFill>
                  <a:srgbClr val="FFFFFF"/>
                </a:solidFill>
                <a:latin typeface="Calibri"/>
                <a:ea typeface="Calibri"/>
                <a:cs typeface="Calibri"/>
                <a:sym typeface="Calibri"/>
              </a:rPr>
              <a:t>72, 41, 5, 0</a:t>
            </a:r>
            <a:endParaRPr sz="1400" kern="0">
              <a:solidFill>
                <a:srgbClr val="000000"/>
              </a:solidFill>
              <a:cs typeface="Arial"/>
              <a:sym typeface="Arial"/>
            </a:endParaRPr>
          </a:p>
          <a:p>
            <a:pPr>
              <a:buClr>
                <a:srgbClr val="FFFFFF"/>
              </a:buClr>
              <a:buSzPts val="1600"/>
              <a:buFont typeface="Calibri"/>
              <a:buNone/>
            </a:pPr>
            <a:r>
              <a:rPr lang="en-US" sz="1600" b="1" kern="0">
                <a:solidFill>
                  <a:srgbClr val="FFFFFF"/>
                </a:solidFill>
                <a:latin typeface="Calibri"/>
                <a:ea typeface="Calibri"/>
                <a:cs typeface="Calibri"/>
                <a:sym typeface="Calibri"/>
              </a:rPr>
              <a:t>RGB: </a:t>
            </a:r>
            <a:r>
              <a:rPr lang="en-US" sz="1600" kern="0">
                <a:solidFill>
                  <a:srgbClr val="FFFFFF"/>
                </a:solidFill>
                <a:latin typeface="Calibri"/>
                <a:ea typeface="Calibri"/>
                <a:cs typeface="Calibri"/>
                <a:sym typeface="Calibri"/>
              </a:rPr>
              <a:t>78, 133, 188</a:t>
            </a:r>
            <a:endParaRPr sz="1400" kern="0">
              <a:solidFill>
                <a:srgbClr val="000000"/>
              </a:solidFill>
              <a:cs typeface="Arial"/>
              <a:sym typeface="Arial"/>
            </a:endParaRPr>
          </a:p>
        </p:txBody>
      </p:sp>
    </p:spTree>
    <p:extLst>
      <p:ext uri="{BB962C8B-B14F-4D97-AF65-F5344CB8AC3E}">
        <p14:creationId xmlns:p14="http://schemas.microsoft.com/office/powerpoint/2010/main" val="167410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 layout">
  <p:cSld name="four column layout">
    <p:spTree>
      <p:nvGrpSpPr>
        <p:cNvPr id="1" name="Shape 51"/>
        <p:cNvGrpSpPr/>
        <p:nvPr/>
      </p:nvGrpSpPr>
      <p:grpSpPr>
        <a:xfrm>
          <a:off x="0" y="0"/>
          <a:ext cx="0" cy="0"/>
          <a:chOff x="0" y="0"/>
          <a:chExt cx="0" cy="0"/>
        </a:xfrm>
      </p:grpSpPr>
      <p:pic>
        <p:nvPicPr>
          <p:cNvPr id="52" name="Google Shape;52;p5"/>
          <p:cNvPicPr preferRelativeResize="0"/>
          <p:nvPr/>
        </p:nvPicPr>
        <p:blipFill rotWithShape="1">
          <a:blip r:embed="rId2">
            <a:alphaModFix amt="10000"/>
          </a:blip>
          <a:srcRect b="7237"/>
          <a:stretch/>
        </p:blipFill>
        <p:spPr>
          <a:xfrm>
            <a:off x="0" y="510239"/>
            <a:ext cx="12242828" cy="6347762"/>
          </a:xfrm>
          <a:prstGeom prst="rect">
            <a:avLst/>
          </a:prstGeom>
          <a:noFill/>
          <a:ln>
            <a:noFill/>
          </a:ln>
        </p:spPr>
      </p:pic>
      <p:sp>
        <p:nvSpPr>
          <p:cNvPr id="53" name="Google Shape;53;p5"/>
          <p:cNvSpPr txBox="1">
            <a:spLocks noGrp="1"/>
          </p:cNvSpPr>
          <p:nvPr>
            <p:ph type="title"/>
          </p:nvPr>
        </p:nvSpPr>
        <p:spPr>
          <a:xfrm>
            <a:off x="599655" y="58925"/>
            <a:ext cx="10940304" cy="40834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
          <p:cNvSpPr/>
          <p:nvPr/>
        </p:nvSpPr>
        <p:spPr>
          <a:xfrm flipH="1">
            <a:off x="1161261" y="1888249"/>
            <a:ext cx="690302" cy="690300"/>
          </a:xfrm>
          <a:prstGeom prst="ellipse">
            <a:avLst/>
          </a:prstGeom>
          <a:solidFill>
            <a:schemeClr val="accent4"/>
          </a:solidFill>
          <a:ln w="9525" cap="flat" cmpd="sng">
            <a:solidFill>
              <a:schemeClr val="lt1"/>
            </a:solidFill>
            <a:prstDash val="solid"/>
            <a:miter lim="400000"/>
            <a:headEnd type="none" w="sm" len="sm"/>
            <a:tailEnd type="none" w="sm" len="sm"/>
          </a:ln>
        </p:spPr>
        <p:txBody>
          <a:bodyPr spcFirstLastPara="1" wrap="square" lIns="50800" tIns="50800" rIns="50800" bIns="50800" anchor="ctr" anchorCtr="0">
            <a:noAutofit/>
          </a:bodyPr>
          <a:lstStyle/>
          <a:p>
            <a:pPr>
              <a:buClr>
                <a:srgbClr val="000000"/>
              </a:buClr>
              <a:buFont typeface="Arial"/>
              <a:buNone/>
            </a:pPr>
            <a:endParaRPr kern="0">
              <a:solidFill>
                <a:srgbClr val="000000"/>
              </a:solidFill>
              <a:latin typeface="Avenir"/>
              <a:ea typeface="Avenir"/>
              <a:cs typeface="Avenir"/>
              <a:sym typeface="Avenir"/>
            </a:endParaRPr>
          </a:p>
        </p:txBody>
      </p:sp>
      <p:sp>
        <p:nvSpPr>
          <p:cNvPr id="55" name="Google Shape;55;p5"/>
          <p:cNvSpPr/>
          <p:nvPr/>
        </p:nvSpPr>
        <p:spPr>
          <a:xfrm flipH="1">
            <a:off x="4201316" y="1888249"/>
            <a:ext cx="690302" cy="690300"/>
          </a:xfrm>
          <a:prstGeom prst="ellipse">
            <a:avLst/>
          </a:prstGeom>
          <a:solidFill>
            <a:srgbClr val="002060"/>
          </a:solidFill>
          <a:ln w="9525" cap="flat" cmpd="sng">
            <a:solidFill>
              <a:schemeClr val="lt1"/>
            </a:solidFill>
            <a:prstDash val="solid"/>
            <a:miter lim="400000"/>
            <a:headEnd type="none" w="sm" len="sm"/>
            <a:tailEnd type="none" w="sm" len="sm"/>
          </a:ln>
        </p:spPr>
        <p:txBody>
          <a:bodyPr spcFirstLastPara="1" wrap="square" lIns="50800" tIns="50800" rIns="50800" bIns="50800" anchor="ctr" anchorCtr="0">
            <a:noAutofit/>
          </a:bodyPr>
          <a:lstStyle/>
          <a:p>
            <a:pPr>
              <a:buClr>
                <a:srgbClr val="000000"/>
              </a:buClr>
              <a:buFont typeface="Arial"/>
              <a:buNone/>
            </a:pPr>
            <a:endParaRPr kern="0">
              <a:solidFill>
                <a:srgbClr val="000000"/>
              </a:solidFill>
              <a:latin typeface="Avenir"/>
              <a:ea typeface="Avenir"/>
              <a:cs typeface="Avenir"/>
              <a:sym typeface="Avenir"/>
            </a:endParaRPr>
          </a:p>
        </p:txBody>
      </p:sp>
      <p:sp>
        <p:nvSpPr>
          <p:cNvPr id="56" name="Google Shape;56;p5"/>
          <p:cNvSpPr/>
          <p:nvPr/>
        </p:nvSpPr>
        <p:spPr>
          <a:xfrm flipH="1">
            <a:off x="7241371" y="1888249"/>
            <a:ext cx="690302" cy="690300"/>
          </a:xfrm>
          <a:prstGeom prst="ellipse">
            <a:avLst/>
          </a:prstGeom>
          <a:solidFill>
            <a:schemeClr val="accent3"/>
          </a:solidFill>
          <a:ln w="9525" cap="flat" cmpd="sng">
            <a:solidFill>
              <a:schemeClr val="lt1"/>
            </a:solidFill>
            <a:prstDash val="solid"/>
            <a:miter lim="400000"/>
            <a:headEnd type="none" w="sm" len="sm"/>
            <a:tailEnd type="none" w="sm" len="sm"/>
          </a:ln>
        </p:spPr>
        <p:txBody>
          <a:bodyPr spcFirstLastPara="1" wrap="square" lIns="50800" tIns="50800" rIns="50800" bIns="50800" anchor="ctr" anchorCtr="0">
            <a:noAutofit/>
          </a:bodyPr>
          <a:lstStyle/>
          <a:p>
            <a:pPr>
              <a:buClr>
                <a:srgbClr val="000000"/>
              </a:buClr>
              <a:buFont typeface="Arial"/>
              <a:buNone/>
            </a:pPr>
            <a:endParaRPr kern="0">
              <a:solidFill>
                <a:srgbClr val="000000"/>
              </a:solidFill>
              <a:latin typeface="Avenir"/>
              <a:ea typeface="Avenir"/>
              <a:cs typeface="Avenir"/>
              <a:sym typeface="Avenir"/>
            </a:endParaRPr>
          </a:p>
        </p:txBody>
      </p:sp>
      <p:sp>
        <p:nvSpPr>
          <p:cNvPr id="57" name="Google Shape;57;p5"/>
          <p:cNvSpPr/>
          <p:nvPr/>
        </p:nvSpPr>
        <p:spPr>
          <a:xfrm>
            <a:off x="10281427" y="1890963"/>
            <a:ext cx="684872" cy="684872"/>
          </a:xfrm>
          <a:prstGeom prst="ellipse">
            <a:avLst/>
          </a:prstGeom>
          <a:solidFill>
            <a:schemeClr val="accent2"/>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sp>
        <p:nvSpPr>
          <p:cNvPr id="58" name="Google Shape;58;p5"/>
          <p:cNvSpPr txBox="1">
            <a:spLocks noGrp="1"/>
          </p:cNvSpPr>
          <p:nvPr>
            <p:ph type="body" idx="1"/>
          </p:nvPr>
        </p:nvSpPr>
        <p:spPr>
          <a:xfrm>
            <a:off x="205855" y="982113"/>
            <a:ext cx="11728012" cy="756822"/>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1600"/>
              <a:buNone/>
              <a:defRPr sz="1600">
                <a:solidFill>
                  <a:schemeClr val="dk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5"/>
          <p:cNvSpPr txBox="1">
            <a:spLocks noGrp="1"/>
          </p:cNvSpPr>
          <p:nvPr>
            <p:ph type="body" idx="2"/>
          </p:nvPr>
        </p:nvSpPr>
        <p:spPr>
          <a:xfrm>
            <a:off x="220575" y="2679358"/>
            <a:ext cx="2571674" cy="517951"/>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2000"/>
              <a:buNone/>
              <a:defRPr sz="2000" b="1">
                <a:solidFill>
                  <a:schemeClr val="accent4"/>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5"/>
          <p:cNvSpPr txBox="1">
            <a:spLocks noGrp="1"/>
          </p:cNvSpPr>
          <p:nvPr>
            <p:ph type="body" idx="3"/>
          </p:nvPr>
        </p:nvSpPr>
        <p:spPr>
          <a:xfrm>
            <a:off x="220575" y="3279721"/>
            <a:ext cx="2571674" cy="2343839"/>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0"/>
              </a:spcBef>
              <a:spcAft>
                <a:spcPts val="0"/>
              </a:spcAft>
              <a:buSzPts val="1400"/>
              <a:buNone/>
              <a:defRPr sz="1400" b="0">
                <a:solidFill>
                  <a:schemeClr val="dk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5"/>
          <p:cNvSpPr txBox="1">
            <a:spLocks noGrp="1"/>
          </p:cNvSpPr>
          <p:nvPr>
            <p:ph type="body" idx="4"/>
          </p:nvPr>
        </p:nvSpPr>
        <p:spPr>
          <a:xfrm>
            <a:off x="3277737" y="2679358"/>
            <a:ext cx="2571674" cy="517951"/>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2000"/>
              <a:buNone/>
              <a:defRPr sz="2000" b="1">
                <a:solidFill>
                  <a:srgbClr val="002060"/>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5"/>
          <p:cNvSpPr txBox="1">
            <a:spLocks noGrp="1"/>
          </p:cNvSpPr>
          <p:nvPr>
            <p:ph type="body" idx="5"/>
          </p:nvPr>
        </p:nvSpPr>
        <p:spPr>
          <a:xfrm>
            <a:off x="3277737" y="3279721"/>
            <a:ext cx="2571674" cy="2343839"/>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0"/>
              </a:spcBef>
              <a:spcAft>
                <a:spcPts val="0"/>
              </a:spcAft>
              <a:buSzPts val="1400"/>
              <a:buNone/>
              <a:defRPr sz="1400" b="0">
                <a:solidFill>
                  <a:schemeClr val="dk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5"/>
          <p:cNvSpPr txBox="1">
            <a:spLocks noGrp="1"/>
          </p:cNvSpPr>
          <p:nvPr>
            <p:ph type="body" idx="6"/>
          </p:nvPr>
        </p:nvSpPr>
        <p:spPr>
          <a:xfrm>
            <a:off x="6340285" y="2679358"/>
            <a:ext cx="2571674" cy="517951"/>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2000"/>
              <a:buNone/>
              <a:defRPr sz="2000" b="1">
                <a:solidFill>
                  <a:schemeClr val="accent3"/>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
          <p:cNvSpPr txBox="1">
            <a:spLocks noGrp="1"/>
          </p:cNvSpPr>
          <p:nvPr>
            <p:ph type="body" idx="7"/>
          </p:nvPr>
        </p:nvSpPr>
        <p:spPr>
          <a:xfrm>
            <a:off x="6340285" y="3279721"/>
            <a:ext cx="2571674" cy="2343839"/>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0"/>
              </a:spcBef>
              <a:spcAft>
                <a:spcPts val="0"/>
              </a:spcAft>
              <a:buSzPts val="1400"/>
              <a:buNone/>
              <a:defRPr sz="1400" b="0">
                <a:solidFill>
                  <a:schemeClr val="dk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5"/>
          <p:cNvSpPr txBox="1">
            <a:spLocks noGrp="1"/>
          </p:cNvSpPr>
          <p:nvPr>
            <p:ph type="body" idx="8"/>
          </p:nvPr>
        </p:nvSpPr>
        <p:spPr>
          <a:xfrm>
            <a:off x="9362193" y="2679358"/>
            <a:ext cx="2571674" cy="517951"/>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2000"/>
              <a:buNone/>
              <a:defRPr sz="2000" b="1">
                <a:solidFill>
                  <a:schemeClr val="accent2"/>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
          <p:cNvSpPr txBox="1">
            <a:spLocks noGrp="1"/>
          </p:cNvSpPr>
          <p:nvPr>
            <p:ph type="body" idx="9"/>
          </p:nvPr>
        </p:nvSpPr>
        <p:spPr>
          <a:xfrm>
            <a:off x="9362193" y="3279721"/>
            <a:ext cx="2571674" cy="2343839"/>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0"/>
              </a:spcBef>
              <a:spcAft>
                <a:spcPts val="0"/>
              </a:spcAft>
              <a:buSzPts val="1400"/>
              <a:buNone/>
              <a:defRPr sz="1400" b="0">
                <a:solidFill>
                  <a:schemeClr val="dk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5"/>
          <p:cNvSpPr txBox="1">
            <a:spLocks noGrp="1"/>
          </p:cNvSpPr>
          <p:nvPr>
            <p:ph type="body" idx="13"/>
          </p:nvPr>
        </p:nvSpPr>
        <p:spPr>
          <a:xfrm>
            <a:off x="1214504" y="2072587"/>
            <a:ext cx="583816" cy="321624"/>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1400"/>
              <a:buNone/>
              <a:defRPr sz="14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5"/>
          <p:cNvSpPr txBox="1">
            <a:spLocks noGrp="1"/>
          </p:cNvSpPr>
          <p:nvPr>
            <p:ph type="body" idx="14"/>
          </p:nvPr>
        </p:nvSpPr>
        <p:spPr>
          <a:xfrm>
            <a:off x="4254559" y="2072587"/>
            <a:ext cx="583816" cy="321624"/>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1400"/>
              <a:buNone/>
              <a:defRPr sz="14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5"/>
          <p:cNvSpPr txBox="1">
            <a:spLocks noGrp="1"/>
          </p:cNvSpPr>
          <p:nvPr>
            <p:ph type="body" idx="15"/>
          </p:nvPr>
        </p:nvSpPr>
        <p:spPr>
          <a:xfrm>
            <a:off x="7294614" y="2072587"/>
            <a:ext cx="583816" cy="321624"/>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1400"/>
              <a:buNone/>
              <a:defRPr sz="14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
          <p:cNvSpPr txBox="1">
            <a:spLocks noGrp="1"/>
          </p:cNvSpPr>
          <p:nvPr>
            <p:ph type="body" idx="16"/>
          </p:nvPr>
        </p:nvSpPr>
        <p:spPr>
          <a:xfrm>
            <a:off x="10331955" y="2072587"/>
            <a:ext cx="583816" cy="321624"/>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0"/>
              </a:spcBef>
              <a:spcAft>
                <a:spcPts val="0"/>
              </a:spcAft>
              <a:buSzPts val="1400"/>
              <a:buNone/>
              <a:defRPr sz="14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5999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lt1"/>
        </a:solidFill>
        <a:effectLst/>
      </p:bgPr>
    </p:bg>
    <p:spTree>
      <p:nvGrpSpPr>
        <p:cNvPr id="1" name="Shape 71"/>
        <p:cNvGrpSpPr/>
        <p:nvPr/>
      </p:nvGrpSpPr>
      <p:grpSpPr>
        <a:xfrm>
          <a:off x="0" y="0"/>
          <a:ext cx="0" cy="0"/>
          <a:chOff x="0" y="0"/>
          <a:chExt cx="0" cy="0"/>
        </a:xfrm>
      </p:grpSpPr>
      <p:pic>
        <p:nvPicPr>
          <p:cNvPr id="72" name="Google Shape;72;p6"/>
          <p:cNvPicPr preferRelativeResize="0"/>
          <p:nvPr/>
        </p:nvPicPr>
        <p:blipFill rotWithShape="1">
          <a:blip r:embed="rId2">
            <a:alphaModFix/>
          </a:blip>
          <a:srcRect l="19683" r="19869"/>
          <a:stretch/>
        </p:blipFill>
        <p:spPr>
          <a:xfrm>
            <a:off x="-14710" y="4484"/>
            <a:ext cx="6215310" cy="6853516"/>
          </a:xfrm>
          <a:prstGeom prst="rect">
            <a:avLst/>
          </a:prstGeom>
          <a:noFill/>
          <a:ln>
            <a:noFill/>
          </a:ln>
        </p:spPr>
      </p:pic>
      <p:sp>
        <p:nvSpPr>
          <p:cNvPr id="73" name="Google Shape;73;p6"/>
          <p:cNvSpPr/>
          <p:nvPr/>
        </p:nvSpPr>
        <p:spPr>
          <a:xfrm>
            <a:off x="0" y="-13853"/>
            <a:ext cx="6215310" cy="6871853"/>
          </a:xfrm>
          <a:prstGeom prst="rect">
            <a:avLst/>
          </a:prstGeom>
          <a:solidFill>
            <a:srgbClr val="3F3F3F">
              <a:alpha val="80000"/>
            </a:srgbClr>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sp>
        <p:nvSpPr>
          <p:cNvPr id="74" name="Google Shape;74;p6"/>
          <p:cNvSpPr/>
          <p:nvPr/>
        </p:nvSpPr>
        <p:spPr>
          <a:xfrm>
            <a:off x="6212314" y="578981"/>
            <a:ext cx="1185657" cy="641298"/>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000000"/>
              </a:solidFill>
              <a:latin typeface="Calibri"/>
              <a:ea typeface="Calibri"/>
              <a:cs typeface="Calibri"/>
              <a:sym typeface="Calibri"/>
            </a:endParaRPr>
          </a:p>
        </p:txBody>
      </p:sp>
      <p:sp>
        <p:nvSpPr>
          <p:cNvPr id="75" name="Google Shape;75;p6"/>
          <p:cNvSpPr/>
          <p:nvPr/>
        </p:nvSpPr>
        <p:spPr>
          <a:xfrm>
            <a:off x="6212314" y="1954531"/>
            <a:ext cx="1169399" cy="632502"/>
          </a:xfrm>
          <a:prstGeom prst="homePlate">
            <a:avLst>
              <a:gd name="adj" fmla="val 50000"/>
            </a:avLst>
          </a:prstGeom>
          <a:solidFill>
            <a:schemeClr val="accent2"/>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000000"/>
              </a:solidFill>
              <a:latin typeface="Calibri"/>
              <a:ea typeface="Calibri"/>
              <a:cs typeface="Calibri"/>
              <a:sym typeface="Calibri"/>
            </a:endParaRPr>
          </a:p>
        </p:txBody>
      </p:sp>
      <p:sp>
        <p:nvSpPr>
          <p:cNvPr id="76" name="Google Shape;76;p6"/>
          <p:cNvSpPr/>
          <p:nvPr/>
        </p:nvSpPr>
        <p:spPr>
          <a:xfrm>
            <a:off x="6212314" y="3321285"/>
            <a:ext cx="1169399" cy="632502"/>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000000"/>
              </a:solidFill>
              <a:latin typeface="Calibri"/>
              <a:ea typeface="Calibri"/>
              <a:cs typeface="Calibri"/>
              <a:sym typeface="Calibri"/>
            </a:endParaRPr>
          </a:p>
        </p:txBody>
      </p:sp>
      <p:sp>
        <p:nvSpPr>
          <p:cNvPr id="77" name="Google Shape;77;p6"/>
          <p:cNvSpPr/>
          <p:nvPr/>
        </p:nvSpPr>
        <p:spPr>
          <a:xfrm>
            <a:off x="6212314" y="4688038"/>
            <a:ext cx="1169399" cy="632502"/>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000000"/>
              </a:solidFill>
              <a:latin typeface="Calibri"/>
              <a:ea typeface="Calibri"/>
              <a:cs typeface="Calibri"/>
              <a:sym typeface="Calibri"/>
            </a:endParaRPr>
          </a:p>
        </p:txBody>
      </p:sp>
      <p:sp>
        <p:nvSpPr>
          <p:cNvPr id="78" name="Google Shape;78;p6"/>
          <p:cNvSpPr txBox="1">
            <a:spLocks noGrp="1"/>
          </p:cNvSpPr>
          <p:nvPr>
            <p:ph type="body" idx="1"/>
          </p:nvPr>
        </p:nvSpPr>
        <p:spPr>
          <a:xfrm>
            <a:off x="1324396" y="2964873"/>
            <a:ext cx="3591716" cy="914401"/>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1000"/>
              </a:spcBef>
              <a:spcAft>
                <a:spcPts val="0"/>
              </a:spcAft>
              <a:buSzPts val="2800"/>
              <a:buNone/>
              <a:defRPr sz="2800">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
          <p:cNvSpPr txBox="1">
            <a:spLocks noGrp="1"/>
          </p:cNvSpPr>
          <p:nvPr>
            <p:ph type="body" idx="2"/>
          </p:nvPr>
        </p:nvSpPr>
        <p:spPr>
          <a:xfrm>
            <a:off x="7750522" y="587306"/>
            <a:ext cx="4110084" cy="624648"/>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2400"/>
              <a:buNone/>
              <a:defRPr sz="2400">
                <a:solidFill>
                  <a:schemeClr val="dk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6"/>
          <p:cNvSpPr txBox="1">
            <a:spLocks noGrp="1"/>
          </p:cNvSpPr>
          <p:nvPr>
            <p:ph type="body" idx="3"/>
          </p:nvPr>
        </p:nvSpPr>
        <p:spPr>
          <a:xfrm>
            <a:off x="6439087" y="723900"/>
            <a:ext cx="525798" cy="35146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1000"/>
              </a:spcBef>
              <a:spcAft>
                <a:spcPts val="0"/>
              </a:spcAft>
              <a:buSzPts val="2400"/>
              <a:buNone/>
              <a:defRPr sz="2400" b="1">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
          <p:cNvSpPr txBox="1">
            <a:spLocks noGrp="1"/>
          </p:cNvSpPr>
          <p:nvPr>
            <p:ph type="body" idx="4"/>
          </p:nvPr>
        </p:nvSpPr>
        <p:spPr>
          <a:xfrm>
            <a:off x="6425439" y="2095052"/>
            <a:ext cx="525798" cy="35146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1000"/>
              </a:spcBef>
              <a:spcAft>
                <a:spcPts val="0"/>
              </a:spcAft>
              <a:buSzPts val="2400"/>
              <a:buNone/>
              <a:defRPr sz="2400" b="1">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6"/>
          <p:cNvSpPr txBox="1">
            <a:spLocks noGrp="1"/>
          </p:cNvSpPr>
          <p:nvPr>
            <p:ph type="body" idx="5"/>
          </p:nvPr>
        </p:nvSpPr>
        <p:spPr>
          <a:xfrm>
            <a:off x="6425439" y="3461806"/>
            <a:ext cx="525798" cy="35146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1000"/>
              </a:spcBef>
              <a:spcAft>
                <a:spcPts val="0"/>
              </a:spcAft>
              <a:buSzPts val="2400"/>
              <a:buNone/>
              <a:defRPr sz="2400" b="1">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6"/>
          <p:cNvSpPr txBox="1">
            <a:spLocks noGrp="1"/>
          </p:cNvSpPr>
          <p:nvPr>
            <p:ph type="body" idx="6"/>
          </p:nvPr>
        </p:nvSpPr>
        <p:spPr>
          <a:xfrm>
            <a:off x="6425439" y="4828559"/>
            <a:ext cx="525798" cy="35146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1000"/>
              </a:spcBef>
              <a:spcAft>
                <a:spcPts val="0"/>
              </a:spcAft>
              <a:buSzPts val="2400"/>
              <a:buNone/>
              <a:defRPr sz="2400" b="1">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6"/>
          <p:cNvSpPr txBox="1">
            <a:spLocks noGrp="1"/>
          </p:cNvSpPr>
          <p:nvPr>
            <p:ph type="body" idx="7"/>
          </p:nvPr>
        </p:nvSpPr>
        <p:spPr>
          <a:xfrm>
            <a:off x="7736874" y="1958458"/>
            <a:ext cx="4110084" cy="624648"/>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2400"/>
              <a:buNone/>
              <a:defRPr sz="2400">
                <a:solidFill>
                  <a:schemeClr val="dk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6"/>
          <p:cNvSpPr txBox="1">
            <a:spLocks noGrp="1"/>
          </p:cNvSpPr>
          <p:nvPr>
            <p:ph type="body" idx="8"/>
          </p:nvPr>
        </p:nvSpPr>
        <p:spPr>
          <a:xfrm>
            <a:off x="7736874" y="3325212"/>
            <a:ext cx="4110084" cy="624648"/>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2400"/>
              <a:buNone/>
              <a:defRPr sz="2400">
                <a:solidFill>
                  <a:schemeClr val="dk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
          <p:cNvSpPr txBox="1">
            <a:spLocks noGrp="1"/>
          </p:cNvSpPr>
          <p:nvPr>
            <p:ph type="body" idx="9"/>
          </p:nvPr>
        </p:nvSpPr>
        <p:spPr>
          <a:xfrm>
            <a:off x="7736874" y="4691965"/>
            <a:ext cx="4110084" cy="624648"/>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000"/>
              </a:spcBef>
              <a:spcAft>
                <a:spcPts val="0"/>
              </a:spcAft>
              <a:buSzPts val="2400"/>
              <a:buNone/>
              <a:defRPr sz="2400">
                <a:solidFill>
                  <a:schemeClr val="dk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17500" algn="l">
              <a:lnSpc>
                <a:spcPct val="100000"/>
              </a:lnSpc>
              <a:spcBef>
                <a:spcPts val="50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6"/>
          <p:cNvSpPr/>
          <p:nvPr/>
        </p:nvSpPr>
        <p:spPr>
          <a:xfrm flipH="1">
            <a:off x="11037890" y="6196877"/>
            <a:ext cx="1149348" cy="656012"/>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000000"/>
              </a:solidFill>
              <a:latin typeface="Calibri"/>
              <a:ea typeface="Calibri"/>
              <a:cs typeface="Calibri"/>
              <a:sym typeface="Calibri"/>
            </a:endParaRPr>
          </a:p>
        </p:txBody>
      </p:sp>
      <p:pic>
        <p:nvPicPr>
          <p:cNvPr id="88" name="Google Shape;88;p6"/>
          <p:cNvPicPr preferRelativeResize="0"/>
          <p:nvPr/>
        </p:nvPicPr>
        <p:blipFill rotWithShape="1">
          <a:blip r:embed="rId3">
            <a:alphaModFix/>
          </a:blip>
          <a:srcRect/>
          <a:stretch/>
        </p:blipFill>
        <p:spPr>
          <a:xfrm>
            <a:off x="10695009" y="5850030"/>
            <a:ext cx="1418240" cy="1002859"/>
          </a:xfrm>
          <a:prstGeom prst="rect">
            <a:avLst/>
          </a:prstGeom>
          <a:noFill/>
          <a:ln>
            <a:noFill/>
          </a:ln>
        </p:spPr>
      </p:pic>
    </p:spTree>
    <p:extLst>
      <p:ext uri="{BB962C8B-B14F-4D97-AF65-F5344CB8AC3E}">
        <p14:creationId xmlns:p14="http://schemas.microsoft.com/office/powerpoint/2010/main" val="3432645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breaker">
  <p:cSld name="Section breaker">
    <p:bg>
      <p:bgPr>
        <a:solidFill>
          <a:schemeClr val="lt1"/>
        </a:solidFill>
        <a:effectLst/>
      </p:bgPr>
    </p:bg>
    <p:spTree>
      <p:nvGrpSpPr>
        <p:cNvPr id="1" name="Shape 89"/>
        <p:cNvGrpSpPr/>
        <p:nvPr/>
      </p:nvGrpSpPr>
      <p:grpSpPr>
        <a:xfrm>
          <a:off x="0" y="0"/>
          <a:ext cx="0" cy="0"/>
          <a:chOff x="0" y="0"/>
          <a:chExt cx="0" cy="0"/>
        </a:xfrm>
      </p:grpSpPr>
      <p:pic>
        <p:nvPicPr>
          <p:cNvPr id="90" name="Google Shape;90;p7"/>
          <p:cNvPicPr preferRelativeResize="0"/>
          <p:nvPr/>
        </p:nvPicPr>
        <p:blipFill rotWithShape="1">
          <a:blip r:embed="rId2">
            <a:alphaModFix/>
          </a:blip>
          <a:srcRect/>
          <a:stretch/>
        </p:blipFill>
        <p:spPr>
          <a:xfrm>
            <a:off x="9820279" y="5128616"/>
            <a:ext cx="2559043" cy="1809537"/>
          </a:xfrm>
          <a:prstGeom prst="rect">
            <a:avLst/>
          </a:prstGeom>
          <a:noFill/>
          <a:ln>
            <a:noFill/>
          </a:ln>
        </p:spPr>
      </p:pic>
      <p:sp>
        <p:nvSpPr>
          <p:cNvPr id="91" name="Google Shape;91;p7"/>
          <p:cNvSpPr/>
          <p:nvPr/>
        </p:nvSpPr>
        <p:spPr>
          <a:xfrm flipH="1">
            <a:off x="0" y="2034284"/>
            <a:ext cx="12192000" cy="1570232"/>
          </a:xfrm>
          <a:custGeom>
            <a:avLst/>
            <a:gdLst/>
            <a:ahLst/>
            <a:cxnLst/>
            <a:rect l="l" t="t" r="r" b="b"/>
            <a:pathLst>
              <a:path w="12192000" h="1570232" extrusionOk="0">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 pos="100000">
                <a:srgbClr val="1957A3"/>
              </a:gs>
            </a:gsLst>
            <a:lin ang="5400000" scaled="0"/>
          </a:gra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sp>
        <p:nvSpPr>
          <p:cNvPr id="92" name="Google Shape;92;p7"/>
          <p:cNvSpPr/>
          <p:nvPr/>
        </p:nvSpPr>
        <p:spPr>
          <a:xfrm flipH="1">
            <a:off x="711255" y="1272168"/>
            <a:ext cx="1276800" cy="1276800"/>
          </a:xfrm>
          <a:prstGeom prst="ellipse">
            <a:avLst/>
          </a:prstGeom>
          <a:gradFill>
            <a:gsLst>
              <a:gs pos="0">
                <a:srgbClr val="052049"/>
              </a:gs>
              <a:gs pos="73000">
                <a:srgbClr val="1957A3"/>
              </a:gs>
              <a:gs pos="100000">
                <a:srgbClr val="1957A3"/>
              </a:gs>
            </a:gsLst>
            <a:lin ang="5400012" scaled="0"/>
          </a:gra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sp>
        <p:nvSpPr>
          <p:cNvPr id="93" name="Google Shape;93;p7"/>
          <p:cNvSpPr txBox="1">
            <a:spLocks noGrp="1"/>
          </p:cNvSpPr>
          <p:nvPr>
            <p:ph type="body" idx="1"/>
          </p:nvPr>
        </p:nvSpPr>
        <p:spPr>
          <a:xfrm>
            <a:off x="3259212" y="2362200"/>
            <a:ext cx="5673576" cy="9144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1000"/>
              </a:spcBef>
              <a:spcAft>
                <a:spcPts val="0"/>
              </a:spcAft>
              <a:buSzPts val="3200"/>
              <a:buNone/>
              <a:defRPr sz="3200">
                <a:solidFill>
                  <a:schemeClr val="lt1"/>
                </a:solidFil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4" name="Google Shape;94;p7"/>
          <p:cNvGrpSpPr/>
          <p:nvPr/>
        </p:nvGrpSpPr>
        <p:grpSpPr>
          <a:xfrm>
            <a:off x="892045" y="1597544"/>
            <a:ext cx="915165" cy="625609"/>
            <a:chOff x="1322" y="702"/>
            <a:chExt cx="744" cy="509"/>
          </a:xfrm>
        </p:grpSpPr>
        <p:sp>
          <p:nvSpPr>
            <p:cNvPr id="95" name="Google Shape;95;p7"/>
            <p:cNvSpPr/>
            <p:nvPr/>
          </p:nvSpPr>
          <p:spPr>
            <a:xfrm>
              <a:off x="1802" y="886"/>
              <a:ext cx="96" cy="104"/>
            </a:xfrm>
            <a:custGeom>
              <a:avLst/>
              <a:gdLst/>
              <a:ahLst/>
              <a:cxnLst/>
              <a:rect l="l" t="t" r="r" b="b"/>
              <a:pathLst>
                <a:path w="478" h="518" extrusionOk="0">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solidFill>
              <a:schemeClr val="lt1"/>
            </a:solidFill>
            <a:ln>
              <a:noFill/>
            </a:ln>
          </p:spPr>
          <p:txBody>
            <a:bodyPr spcFirstLastPara="1" wrap="square" lIns="91425" tIns="45700" rIns="91425" bIns="45700" anchor="t" anchorCtr="0">
              <a:noAutofit/>
            </a:bodyPr>
            <a:lstStyle/>
            <a:p>
              <a:pPr>
                <a:buClr>
                  <a:srgbClr val="000000"/>
                </a:buClr>
                <a:buFont typeface="Arial"/>
                <a:buNone/>
              </a:pPr>
              <a:endParaRPr kern="0">
                <a:solidFill>
                  <a:srgbClr val="000000"/>
                </a:solidFill>
                <a:latin typeface="Calibri"/>
                <a:ea typeface="Calibri"/>
                <a:cs typeface="Calibri"/>
                <a:sym typeface="Calibri"/>
              </a:endParaRPr>
            </a:p>
          </p:txBody>
        </p:sp>
        <p:sp>
          <p:nvSpPr>
            <p:cNvPr id="96" name="Google Shape;96;p7"/>
            <p:cNvSpPr/>
            <p:nvPr/>
          </p:nvSpPr>
          <p:spPr>
            <a:xfrm>
              <a:off x="1909" y="702"/>
              <a:ext cx="114" cy="157"/>
            </a:xfrm>
            <a:custGeom>
              <a:avLst/>
              <a:gdLst/>
              <a:ahLst/>
              <a:cxnLst/>
              <a:rect l="l" t="t" r="r" b="b"/>
              <a:pathLst>
                <a:path w="569" h="787" extrusionOk="0">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solidFill>
              <a:schemeClr val="lt1"/>
            </a:solidFill>
            <a:ln>
              <a:noFill/>
            </a:ln>
          </p:spPr>
          <p:txBody>
            <a:bodyPr spcFirstLastPara="1" wrap="square" lIns="91425" tIns="45700" rIns="91425" bIns="45700" anchor="t" anchorCtr="0">
              <a:noAutofit/>
            </a:bodyPr>
            <a:lstStyle/>
            <a:p>
              <a:pPr>
                <a:buClr>
                  <a:srgbClr val="000000"/>
                </a:buClr>
                <a:buFont typeface="Arial"/>
                <a:buNone/>
              </a:pPr>
              <a:endParaRPr kern="0">
                <a:solidFill>
                  <a:srgbClr val="000000"/>
                </a:solidFill>
                <a:latin typeface="Calibri"/>
                <a:ea typeface="Calibri"/>
                <a:cs typeface="Calibri"/>
                <a:sym typeface="Calibri"/>
              </a:endParaRPr>
            </a:p>
          </p:txBody>
        </p:sp>
        <p:sp>
          <p:nvSpPr>
            <p:cNvPr id="97" name="Google Shape;97;p7"/>
            <p:cNvSpPr/>
            <p:nvPr/>
          </p:nvSpPr>
          <p:spPr>
            <a:xfrm>
              <a:off x="1322" y="744"/>
              <a:ext cx="472" cy="282"/>
            </a:xfrm>
            <a:custGeom>
              <a:avLst/>
              <a:gdLst/>
              <a:ahLst/>
              <a:cxnLst/>
              <a:rect l="l" t="t" r="r" b="b"/>
              <a:pathLst>
                <a:path w="2361" h="1410" extrusionOk="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solidFill>
              <a:schemeClr val="lt1"/>
            </a:solidFill>
            <a:ln>
              <a:noFill/>
            </a:ln>
          </p:spPr>
          <p:txBody>
            <a:bodyPr spcFirstLastPara="1" wrap="square" lIns="91425" tIns="45700" rIns="91425" bIns="45700" anchor="t" anchorCtr="0">
              <a:noAutofit/>
            </a:bodyPr>
            <a:lstStyle/>
            <a:p>
              <a:pPr>
                <a:buClr>
                  <a:srgbClr val="000000"/>
                </a:buClr>
                <a:buFont typeface="Arial"/>
                <a:buNone/>
              </a:pPr>
              <a:endParaRPr kern="0">
                <a:solidFill>
                  <a:srgbClr val="000000"/>
                </a:solidFill>
                <a:latin typeface="Calibri"/>
                <a:ea typeface="Calibri"/>
                <a:cs typeface="Calibri"/>
                <a:sym typeface="Calibri"/>
              </a:endParaRPr>
            </a:p>
          </p:txBody>
        </p:sp>
        <p:sp>
          <p:nvSpPr>
            <p:cNvPr id="98" name="Google Shape;98;p7"/>
            <p:cNvSpPr/>
            <p:nvPr/>
          </p:nvSpPr>
          <p:spPr>
            <a:xfrm>
              <a:off x="1729" y="840"/>
              <a:ext cx="337" cy="371"/>
            </a:xfrm>
            <a:custGeom>
              <a:avLst/>
              <a:gdLst/>
              <a:ahLst/>
              <a:cxnLst/>
              <a:rect l="l" t="t" r="r" b="b"/>
              <a:pathLst>
                <a:path w="1685" h="1853" extrusionOk="0">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solidFill>
              <a:schemeClr val="lt1"/>
            </a:solidFill>
            <a:ln>
              <a:noFill/>
            </a:ln>
          </p:spPr>
          <p:txBody>
            <a:bodyPr spcFirstLastPara="1" wrap="square" lIns="91425" tIns="45700" rIns="91425" bIns="45700" anchor="t" anchorCtr="0">
              <a:noAutofit/>
            </a:bodyPr>
            <a:lstStyle/>
            <a:p>
              <a:pPr>
                <a:buClr>
                  <a:srgbClr val="000000"/>
                </a:buClr>
                <a:buFont typeface="Arial"/>
                <a:buNone/>
              </a:pPr>
              <a:endParaRPr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42920976"/>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599655" y="58925"/>
            <a:ext cx="10940304" cy="40834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9"/>
          <p:cNvSpPr txBox="1"/>
          <p:nvPr/>
        </p:nvSpPr>
        <p:spPr>
          <a:xfrm>
            <a:off x="84300" y="6527800"/>
            <a:ext cx="228600" cy="177800"/>
          </a:xfrm>
          <a:prstGeom prst="rect">
            <a:avLst/>
          </a:prstGeom>
          <a:noFill/>
          <a:ln>
            <a:noFill/>
          </a:ln>
        </p:spPr>
        <p:txBody>
          <a:bodyPr spcFirstLastPara="1" wrap="square" lIns="0" tIns="0" rIns="0" bIns="0" anchor="ctr" anchorCtr="0">
            <a:noAutofit/>
          </a:bodyPr>
          <a:lstStyle/>
          <a:p>
            <a:pPr algn="ctr">
              <a:buClr>
                <a:srgbClr val="000000"/>
              </a:buClr>
              <a:buFont typeface="Arial"/>
              <a:buNone/>
            </a:pPr>
            <a:fld id="{00000000-1234-1234-1234-123412341234}" type="slidenum">
              <a:rPr lang="en-US" sz="800" b="1" kern="0">
                <a:solidFill>
                  <a:srgbClr val="000000"/>
                </a:solidFill>
                <a:ea typeface="Arial"/>
                <a:cs typeface="Arial"/>
                <a:sym typeface="Arial"/>
              </a:rPr>
              <a:pPr algn="ctr">
                <a:buClr>
                  <a:srgbClr val="000000"/>
                </a:buClr>
                <a:buFont typeface="Arial"/>
                <a:buNone/>
              </a:pPr>
              <a:t>‹#›</a:t>
            </a:fld>
            <a:endParaRPr sz="800" b="1" kern="0">
              <a:solidFill>
                <a:srgbClr val="000000"/>
              </a:solidFill>
              <a:ea typeface="Arial"/>
              <a:cs typeface="Arial"/>
              <a:sym typeface="Arial"/>
            </a:endParaRPr>
          </a:p>
        </p:txBody>
      </p:sp>
    </p:spTree>
    <p:extLst>
      <p:ext uri="{BB962C8B-B14F-4D97-AF65-F5344CB8AC3E}">
        <p14:creationId xmlns:p14="http://schemas.microsoft.com/office/powerpoint/2010/main" val="157272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3_Title and Content">
  <p:cSld name="3_Title and Content">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431801" y="-1"/>
            <a:ext cx="11329500" cy="1090800"/>
          </a:xfrm>
          <a:prstGeom prst="rect">
            <a:avLst/>
          </a:prstGeom>
          <a:noFill/>
          <a:ln>
            <a:noFill/>
          </a:ln>
        </p:spPr>
        <p:txBody>
          <a:bodyPr spcFirstLastPara="1" wrap="square" lIns="89625" tIns="44800" rIns="89625" bIns="44800" anchor="t" anchorCtr="0"/>
          <a:lstStyle>
            <a:lvl1pPr marR="0" lvl="0" algn="l" rtl="0">
              <a:lnSpc>
                <a:spcPct val="100000"/>
              </a:lnSpc>
              <a:spcBef>
                <a:spcPts val="0"/>
              </a:spcBef>
              <a:spcAft>
                <a:spcPts val="0"/>
              </a:spcAft>
              <a:buClr>
                <a:schemeClr val="accent1"/>
              </a:buClr>
              <a:buSzPts val="1600"/>
              <a:buFont typeface="Helvetica Neue Light"/>
              <a:buNone/>
              <a:defRPr sz="1600" b="0" i="0" u="none" strike="noStrike" cap="none">
                <a:solidFill>
                  <a:schemeClr val="accen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11"/>
          <p:cNvSpPr txBox="1">
            <a:spLocks noGrp="1"/>
          </p:cNvSpPr>
          <p:nvPr>
            <p:ph type="ftr" idx="11"/>
          </p:nvPr>
        </p:nvSpPr>
        <p:spPr>
          <a:xfrm>
            <a:off x="292107" y="6408738"/>
            <a:ext cx="1790700" cy="247800"/>
          </a:xfrm>
          <a:prstGeom prst="rect">
            <a:avLst/>
          </a:prstGeom>
          <a:noFill/>
          <a:ln>
            <a:noFill/>
          </a:ln>
        </p:spPr>
        <p:txBody>
          <a:bodyPr spcFirstLastPara="1" wrap="square" lIns="89625" tIns="44800" rIns="89625" bIns="44800" anchor="t" anchorCtr="0"/>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kern="0">
              <a:solidFill>
                <a:srgbClr val="000000"/>
              </a:solidFill>
            </a:endParaRPr>
          </a:p>
        </p:txBody>
      </p:sp>
    </p:spTree>
    <p:extLst>
      <p:ext uri="{BB962C8B-B14F-4D97-AF65-F5344CB8AC3E}">
        <p14:creationId xmlns:p14="http://schemas.microsoft.com/office/powerpoint/2010/main" val="235859406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userDrawn="1"/>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userDrawn="1"/>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userDrawn="1"/>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userDrawn="1"/>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userDrawn="1"/>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userDrawn="1"/>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userDrawn="1"/>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userDrawn="1"/>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userDrawn="1">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4269489421"/>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526198"/>
          </a:xfrm>
          <a:prstGeom prst="roundRect">
            <a:avLst>
              <a:gd name="adj" fmla="val 0"/>
            </a:avLst>
          </a:prstGeom>
          <a:gradFill>
            <a:gsLst>
              <a:gs pos="0">
                <a:srgbClr val="052049"/>
              </a:gs>
              <a:gs pos="90000">
                <a:srgbClr val="1957A3"/>
              </a:gs>
              <a:gs pos="100000">
                <a:srgbClr val="1957A3"/>
              </a:gs>
            </a:gsLst>
            <a:lin ang="5400000" scaled="0"/>
          </a:gra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FFFFFF"/>
              </a:solidFill>
              <a:latin typeface="Calibri"/>
              <a:ea typeface="Calibri"/>
              <a:cs typeface="Calibri"/>
              <a:sym typeface="Calibri"/>
            </a:endParaRPr>
          </a:p>
        </p:txBody>
      </p:sp>
      <p:sp>
        <p:nvSpPr>
          <p:cNvPr id="11" name="Google Shape;11;p1"/>
          <p:cNvSpPr txBox="1">
            <a:spLocks noGrp="1"/>
          </p:cNvSpPr>
          <p:nvPr>
            <p:ph type="title"/>
          </p:nvPr>
        </p:nvSpPr>
        <p:spPr>
          <a:xfrm>
            <a:off x="599655" y="58925"/>
            <a:ext cx="10940304" cy="40834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219076" y="1123951"/>
            <a:ext cx="11744324" cy="4895850"/>
          </a:xfrm>
          <a:prstGeom prst="rect">
            <a:avLst/>
          </a:prstGeom>
          <a:noFill/>
          <a:ln>
            <a:noFill/>
          </a:ln>
        </p:spPr>
        <p:txBody>
          <a:bodyPr spcFirstLastPara="1" wrap="square" lIns="91425" tIns="45700" rIns="91425" bIns="45700" anchor="t" anchorCtr="0"/>
          <a:lstStyle>
            <a:lvl1pPr marL="457200" marR="0" lvl="0" indent="-355600" algn="l" rtl="0">
              <a:lnSpc>
                <a:spcPct val="100000"/>
              </a:lnSpc>
              <a:spcBef>
                <a:spcPts val="10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5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5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p:nvPr/>
        </p:nvSpPr>
        <p:spPr>
          <a:xfrm flipH="1">
            <a:off x="11037890" y="6196877"/>
            <a:ext cx="1149348" cy="656012"/>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algn="ctr">
              <a:buClr>
                <a:srgbClr val="000000"/>
              </a:buClr>
              <a:buFont typeface="Arial"/>
              <a:buNone/>
            </a:pPr>
            <a:endParaRPr kern="0">
              <a:solidFill>
                <a:srgbClr val="000000"/>
              </a:solidFill>
              <a:latin typeface="Calibri"/>
              <a:ea typeface="Calibri"/>
              <a:cs typeface="Calibri"/>
              <a:sym typeface="Calibri"/>
            </a:endParaRPr>
          </a:p>
        </p:txBody>
      </p:sp>
      <p:sp>
        <p:nvSpPr>
          <p:cNvPr id="14" name="Google Shape;14;p1"/>
          <p:cNvSpPr txBox="1">
            <a:spLocks noGrp="1"/>
          </p:cNvSpPr>
          <p:nvPr>
            <p:ph type="sldNum" idx="12"/>
          </p:nvPr>
        </p:nvSpPr>
        <p:spPr>
          <a:xfrm>
            <a:off x="121650" y="6527800"/>
            <a:ext cx="228600" cy="177800"/>
          </a:xfrm>
          <a:prstGeom prst="rect">
            <a:avLst/>
          </a:prstGeom>
          <a:noFill/>
          <a:ln>
            <a:noFill/>
          </a:ln>
        </p:spPr>
        <p:txBody>
          <a:bodyPr spcFirstLastPara="1" wrap="square" lIns="0" tIns="0" rIns="0" bIns="0" anchor="ctr" anchorCtr="0">
            <a:noAutofit/>
          </a:bodyPr>
          <a:lstStyle>
            <a:lvl1pPr marL="0" marR="0" lvl="0" indent="0" algn="ctr" rtl="0">
              <a:spcBef>
                <a:spcPts val="0"/>
              </a:spcBef>
              <a:buNone/>
              <a:defRPr sz="800" b="1" i="0" u="none" strike="noStrike" cap="none">
                <a:solidFill>
                  <a:schemeClr val="dk1"/>
                </a:solidFill>
                <a:latin typeface="Arial"/>
                <a:ea typeface="Arial"/>
                <a:cs typeface="Arial"/>
                <a:sym typeface="Arial"/>
              </a:defRPr>
            </a:lvl1pPr>
            <a:lvl2pPr marL="0" marR="0" lvl="1" indent="0" algn="ctr" rtl="0">
              <a:spcBef>
                <a:spcPts val="0"/>
              </a:spcBef>
              <a:buNone/>
              <a:defRPr sz="800" b="1" i="0" u="none" strike="noStrike" cap="none">
                <a:solidFill>
                  <a:schemeClr val="dk1"/>
                </a:solidFill>
                <a:latin typeface="Arial"/>
                <a:ea typeface="Arial"/>
                <a:cs typeface="Arial"/>
                <a:sym typeface="Arial"/>
              </a:defRPr>
            </a:lvl2pPr>
            <a:lvl3pPr marL="0" marR="0" lvl="2" indent="0" algn="ctr" rtl="0">
              <a:spcBef>
                <a:spcPts val="0"/>
              </a:spcBef>
              <a:buNone/>
              <a:defRPr sz="800" b="1" i="0" u="none" strike="noStrike" cap="none">
                <a:solidFill>
                  <a:schemeClr val="dk1"/>
                </a:solidFill>
                <a:latin typeface="Arial"/>
                <a:ea typeface="Arial"/>
                <a:cs typeface="Arial"/>
                <a:sym typeface="Arial"/>
              </a:defRPr>
            </a:lvl3pPr>
            <a:lvl4pPr marL="0" marR="0" lvl="3" indent="0" algn="ctr" rtl="0">
              <a:spcBef>
                <a:spcPts val="0"/>
              </a:spcBef>
              <a:buNone/>
              <a:defRPr sz="800" b="1" i="0" u="none" strike="noStrike" cap="none">
                <a:solidFill>
                  <a:schemeClr val="dk1"/>
                </a:solidFill>
                <a:latin typeface="Arial"/>
                <a:ea typeface="Arial"/>
                <a:cs typeface="Arial"/>
                <a:sym typeface="Arial"/>
              </a:defRPr>
            </a:lvl4pPr>
            <a:lvl5pPr marL="0" marR="0" lvl="4" indent="0" algn="ctr" rtl="0">
              <a:spcBef>
                <a:spcPts val="0"/>
              </a:spcBef>
              <a:buNone/>
              <a:defRPr sz="800" b="1" i="0" u="none" strike="noStrike" cap="none">
                <a:solidFill>
                  <a:schemeClr val="dk1"/>
                </a:solidFill>
                <a:latin typeface="Arial"/>
                <a:ea typeface="Arial"/>
                <a:cs typeface="Arial"/>
                <a:sym typeface="Arial"/>
              </a:defRPr>
            </a:lvl5pPr>
            <a:lvl6pPr marL="0" marR="0" lvl="5" indent="0" algn="ctr" rtl="0">
              <a:spcBef>
                <a:spcPts val="0"/>
              </a:spcBef>
              <a:buNone/>
              <a:defRPr sz="800" b="1" i="0" u="none" strike="noStrike" cap="none">
                <a:solidFill>
                  <a:schemeClr val="dk1"/>
                </a:solidFill>
                <a:latin typeface="Arial"/>
                <a:ea typeface="Arial"/>
                <a:cs typeface="Arial"/>
                <a:sym typeface="Arial"/>
              </a:defRPr>
            </a:lvl6pPr>
            <a:lvl7pPr marL="0" marR="0" lvl="6" indent="0" algn="ctr" rtl="0">
              <a:spcBef>
                <a:spcPts val="0"/>
              </a:spcBef>
              <a:buNone/>
              <a:defRPr sz="800" b="1" i="0" u="none" strike="noStrike" cap="none">
                <a:solidFill>
                  <a:schemeClr val="dk1"/>
                </a:solidFill>
                <a:latin typeface="Arial"/>
                <a:ea typeface="Arial"/>
                <a:cs typeface="Arial"/>
                <a:sym typeface="Arial"/>
              </a:defRPr>
            </a:lvl7pPr>
            <a:lvl8pPr marL="0" marR="0" lvl="7" indent="0" algn="ctr" rtl="0">
              <a:spcBef>
                <a:spcPts val="0"/>
              </a:spcBef>
              <a:buNone/>
              <a:defRPr sz="800" b="1" i="0" u="none" strike="noStrike" cap="none">
                <a:solidFill>
                  <a:schemeClr val="dk1"/>
                </a:solidFill>
                <a:latin typeface="Arial"/>
                <a:ea typeface="Arial"/>
                <a:cs typeface="Arial"/>
                <a:sym typeface="Arial"/>
              </a:defRPr>
            </a:lvl8pPr>
            <a:lvl9pPr marL="0" marR="0" lvl="8" indent="0" algn="ctr" rtl="0">
              <a:spcBef>
                <a:spcPts val="0"/>
              </a:spcBef>
              <a:buNone/>
              <a:defRPr sz="800" b="1" i="0" u="none" strike="noStrike" cap="none">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a:solidFill>
                  <a:srgbClr val="000000"/>
                </a:solidFill>
              </a:rPr>
              <a:pPr>
                <a:buClr>
                  <a:srgbClr val="000000"/>
                </a:buClr>
                <a:buFont typeface="Arial"/>
                <a:buNone/>
              </a:pPr>
              <a:t>‹#›</a:t>
            </a:fld>
            <a:endParaRPr kern="0">
              <a:solidFill>
                <a:srgbClr val="000000"/>
              </a:solidFill>
            </a:endParaRPr>
          </a:p>
        </p:txBody>
      </p:sp>
      <p:pic>
        <p:nvPicPr>
          <p:cNvPr id="15" name="Google Shape;15;p1"/>
          <p:cNvPicPr preferRelativeResize="0"/>
          <p:nvPr/>
        </p:nvPicPr>
        <p:blipFill rotWithShape="1">
          <a:blip r:embed="rId10">
            <a:alphaModFix/>
          </a:blip>
          <a:srcRect/>
          <a:stretch/>
        </p:blipFill>
        <p:spPr>
          <a:xfrm>
            <a:off x="10695009" y="5850030"/>
            <a:ext cx="1418240" cy="1002859"/>
          </a:xfrm>
          <a:prstGeom prst="rect">
            <a:avLst/>
          </a:prstGeom>
          <a:noFill/>
          <a:ln>
            <a:noFill/>
          </a:ln>
        </p:spPr>
      </p:pic>
    </p:spTree>
    <p:extLst>
      <p:ext uri="{BB962C8B-B14F-4D97-AF65-F5344CB8AC3E}">
        <p14:creationId xmlns:p14="http://schemas.microsoft.com/office/powerpoint/2010/main" val="1514071894"/>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0.png"/><Relationship Id="rId7" Type="http://schemas.openxmlformats.org/officeDocument/2006/relationships/image" Target="../media/image10.pn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4.png"/><Relationship Id="rId5" Type="http://schemas.openxmlformats.org/officeDocument/2006/relationships/image" Target="../media/image8.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161" y="2502206"/>
            <a:ext cx="4528579" cy="618564"/>
          </a:xfrm>
        </p:spPr>
        <p:txBody>
          <a:bodyPr/>
          <a:lstStyle/>
          <a:p>
            <a:r>
              <a:rPr lang="en-US" sz="6000" dirty="0">
                <a:latin typeface="+mj-lt"/>
              </a:rPr>
              <a:t>Oxford Road</a:t>
            </a:r>
            <a:br>
              <a:rPr lang="en-US" dirty="0"/>
            </a:br>
            <a:r>
              <a:rPr lang="en-US" sz="2800" dirty="0">
                <a:latin typeface="+mn-lt"/>
              </a:rPr>
              <a:t>Datalake</a:t>
            </a:r>
          </a:p>
        </p:txBody>
      </p:sp>
      <p:pic>
        <p:nvPicPr>
          <p:cNvPr id="3" name="Picture 2">
            <a:extLst>
              <a:ext uri="{FF2B5EF4-FFF2-40B4-BE49-F238E27FC236}">
                <a16:creationId xmlns:a16="http://schemas.microsoft.com/office/drawing/2014/main" id="{5914D11A-B73F-4678-AA17-5306596D29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161" y="4890024"/>
            <a:ext cx="1720464" cy="1645717"/>
          </a:xfrm>
          <a:prstGeom prst="rect">
            <a:avLst/>
          </a:prstGeom>
        </p:spPr>
      </p:pic>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a:t>
            </a:r>
          </a:p>
        </p:txBody>
      </p:sp>
      <p:sp>
        <p:nvSpPr>
          <p:cNvPr id="4" name="Content Placeholder 2"/>
          <p:cNvSpPr txBox="1">
            <a:spLocks/>
          </p:cNvSpPr>
          <p:nvPr/>
        </p:nvSpPr>
        <p:spPr>
          <a:xfrm>
            <a:off x="599655" y="1556891"/>
            <a:ext cx="11744324" cy="25019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957A3"/>
              </a:buClr>
              <a:buNone/>
              <a:defRPr/>
            </a:pPr>
            <a:r>
              <a:rPr lang="en-US" sz="2400" dirty="0">
                <a:latin typeface="+mn-lt"/>
              </a:rPr>
              <a:t>Advantages</a:t>
            </a:r>
          </a:p>
          <a:p>
            <a:pPr>
              <a:buClr>
                <a:srgbClr val="1957A3"/>
              </a:buClr>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mn-lt"/>
              </a:rPr>
              <a:t>Centralized, Cloud based, Scalable approach</a:t>
            </a:r>
          </a:p>
          <a:p>
            <a:pPr>
              <a:spcBef>
                <a:spcPts val="500"/>
              </a:spcBef>
              <a:buClr>
                <a:srgbClr val="1957A3"/>
              </a:buClr>
              <a:buFont typeface="Arial" panose="020B0604020202020204" pitchFamily="34" charset="0"/>
              <a:buChar char="•"/>
              <a:defRPr/>
            </a:pPr>
            <a:r>
              <a:rPr lang="en-US" dirty="0">
                <a:solidFill>
                  <a:prstClr val="black"/>
                </a:solidFill>
                <a:latin typeface="+mn-lt"/>
              </a:rPr>
              <a:t>Normalized Database design – Dimension Data Model</a:t>
            </a:r>
            <a:endParaRPr kumimoji="0" lang="en-US" b="0" i="0" u="none" strike="noStrike" kern="1200" cap="none" spc="0" normalizeH="0" baseline="0" noProof="0" dirty="0">
              <a:ln>
                <a:noFill/>
              </a:ln>
              <a:solidFill>
                <a:prstClr val="black"/>
              </a:solidFill>
              <a:effectLst/>
              <a:uLnTx/>
              <a:uFillTx/>
              <a:latin typeface="+mn-lt"/>
            </a:endParaRPr>
          </a:p>
          <a:p>
            <a:pPr>
              <a:spcBef>
                <a:spcPts val="500"/>
              </a:spcBef>
              <a:buClr>
                <a:srgbClr val="1957A3"/>
              </a:buClr>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mn-lt"/>
              </a:rPr>
              <a:t>Modular Codes</a:t>
            </a:r>
          </a:p>
          <a:p>
            <a:pPr>
              <a:spcBef>
                <a:spcPts val="500"/>
              </a:spcBef>
              <a:buClr>
                <a:srgbClr val="1957A3"/>
              </a:buClr>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mn-lt"/>
              </a:rPr>
              <a:t>Configurable externally</a:t>
            </a:r>
          </a:p>
        </p:txBody>
      </p:sp>
    </p:spTree>
    <p:extLst>
      <p:ext uri="{BB962C8B-B14F-4D97-AF65-F5344CB8AC3E}">
        <p14:creationId xmlns:p14="http://schemas.microsoft.com/office/powerpoint/2010/main" val="346070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stretch>
            <a:fillRect/>
          </a:stretch>
        </p:blipFill>
        <p:spPr>
          <a:xfrm>
            <a:off x="183145" y="4024264"/>
            <a:ext cx="1844655" cy="1243284"/>
          </a:xfrm>
          <a:prstGeom prst="rect">
            <a:avLst/>
          </a:prstGeom>
        </p:spPr>
      </p:pic>
      <p:sp>
        <p:nvSpPr>
          <p:cNvPr id="2" name="Title 1"/>
          <p:cNvSpPr>
            <a:spLocks noGrp="1"/>
          </p:cNvSpPr>
          <p:nvPr>
            <p:ph type="title"/>
          </p:nvPr>
        </p:nvSpPr>
        <p:spPr/>
        <p:txBody>
          <a:bodyPr/>
          <a:lstStyle/>
          <a:p>
            <a:r>
              <a:rPr lang="en-US" dirty="0"/>
              <a:t>New Architecture – Description of Components</a:t>
            </a:r>
          </a:p>
        </p:txBody>
      </p:sp>
      <p:pic>
        <p:nvPicPr>
          <p:cNvPr id="36" name="Picture 35"/>
          <p:cNvPicPr>
            <a:picLocks noChangeAspect="1"/>
          </p:cNvPicPr>
          <p:nvPr/>
        </p:nvPicPr>
        <p:blipFill>
          <a:blip r:embed="rId3"/>
          <a:stretch>
            <a:fillRect/>
          </a:stretch>
        </p:blipFill>
        <p:spPr>
          <a:xfrm>
            <a:off x="4" y="5014572"/>
            <a:ext cx="2238233" cy="1165896"/>
          </a:xfrm>
          <a:prstGeom prst="rect">
            <a:avLst/>
          </a:prstGeom>
        </p:spPr>
      </p:pic>
      <p:pic>
        <p:nvPicPr>
          <p:cNvPr id="41" name="Picture 40"/>
          <p:cNvPicPr>
            <a:picLocks noChangeAspect="1"/>
          </p:cNvPicPr>
          <p:nvPr/>
        </p:nvPicPr>
        <p:blipFill>
          <a:blip r:embed="rId4"/>
          <a:stretch>
            <a:fillRect/>
          </a:stretch>
        </p:blipFill>
        <p:spPr>
          <a:xfrm>
            <a:off x="740445" y="2433129"/>
            <a:ext cx="730057" cy="807356"/>
          </a:xfrm>
          <a:prstGeom prst="rect">
            <a:avLst/>
          </a:prstGeom>
        </p:spPr>
      </p:pic>
      <p:pic>
        <p:nvPicPr>
          <p:cNvPr id="43" name="Picture 42"/>
          <p:cNvPicPr>
            <a:picLocks noChangeAspect="1"/>
          </p:cNvPicPr>
          <p:nvPr/>
        </p:nvPicPr>
        <p:blipFill>
          <a:blip r:embed="rId5"/>
          <a:stretch>
            <a:fillRect/>
          </a:stretch>
        </p:blipFill>
        <p:spPr>
          <a:xfrm>
            <a:off x="740445" y="3375784"/>
            <a:ext cx="736119" cy="766167"/>
          </a:xfrm>
          <a:prstGeom prst="rect">
            <a:avLst/>
          </a:prstGeom>
        </p:spPr>
      </p:pic>
      <p:pic>
        <p:nvPicPr>
          <p:cNvPr id="21" name="Picture 20"/>
          <p:cNvPicPr>
            <a:picLocks noChangeAspect="1"/>
          </p:cNvPicPr>
          <p:nvPr/>
        </p:nvPicPr>
        <p:blipFill>
          <a:blip r:embed="rId6"/>
          <a:stretch>
            <a:fillRect/>
          </a:stretch>
        </p:blipFill>
        <p:spPr>
          <a:xfrm>
            <a:off x="799004" y="594594"/>
            <a:ext cx="622577" cy="753806"/>
          </a:xfrm>
          <a:prstGeom prst="rect">
            <a:avLst/>
          </a:prstGeom>
        </p:spPr>
      </p:pic>
      <p:sp>
        <p:nvSpPr>
          <p:cNvPr id="25" name="TextBox 24"/>
          <p:cNvSpPr txBox="1"/>
          <p:nvPr/>
        </p:nvSpPr>
        <p:spPr>
          <a:xfrm>
            <a:off x="1931831" y="621847"/>
            <a:ext cx="3243580" cy="615553"/>
          </a:xfrm>
          <a:prstGeom prst="rect">
            <a:avLst/>
          </a:prstGeom>
          <a:noFill/>
        </p:spPr>
        <p:txBody>
          <a:bodyPr wrap="none" rtlCol="0">
            <a:spAutoFit/>
          </a:bodyPr>
          <a:lstStyle/>
          <a:p>
            <a:r>
              <a:rPr lang="en-US" u="sng" dirty="0">
                <a:latin typeface="+mj-lt"/>
              </a:rPr>
              <a:t>AWS S3</a:t>
            </a:r>
          </a:p>
          <a:p>
            <a:r>
              <a:rPr lang="en-US" sz="1600" dirty="0"/>
              <a:t>Distributed data storage as a service.</a:t>
            </a:r>
          </a:p>
        </p:txBody>
      </p:sp>
      <p:sp>
        <p:nvSpPr>
          <p:cNvPr id="44" name="TextBox 43"/>
          <p:cNvSpPr txBox="1"/>
          <p:nvPr/>
        </p:nvSpPr>
        <p:spPr>
          <a:xfrm>
            <a:off x="1931829" y="2384423"/>
            <a:ext cx="9608129" cy="861774"/>
          </a:xfrm>
          <a:prstGeom prst="rect">
            <a:avLst/>
          </a:prstGeom>
          <a:noFill/>
        </p:spPr>
        <p:txBody>
          <a:bodyPr wrap="square" rtlCol="0">
            <a:spAutoFit/>
          </a:bodyPr>
          <a:lstStyle/>
          <a:p>
            <a:r>
              <a:rPr lang="en-US" u="sng" dirty="0">
                <a:latin typeface="+mj-lt"/>
              </a:rPr>
              <a:t>AWS Glue</a:t>
            </a:r>
          </a:p>
          <a:p>
            <a:r>
              <a:rPr lang="en-US" sz="1600" dirty="0"/>
              <a:t>ETL Service to discover data in AWS and catalog them, create and customize ETL jobs on cataloged data, run generated ETL jobs at scale.</a:t>
            </a:r>
          </a:p>
        </p:txBody>
      </p:sp>
      <p:sp>
        <p:nvSpPr>
          <p:cNvPr id="45" name="TextBox 44"/>
          <p:cNvSpPr txBox="1"/>
          <p:nvPr/>
        </p:nvSpPr>
        <p:spPr>
          <a:xfrm>
            <a:off x="1931828" y="3326257"/>
            <a:ext cx="9608129" cy="861774"/>
          </a:xfrm>
          <a:prstGeom prst="rect">
            <a:avLst/>
          </a:prstGeom>
          <a:noFill/>
        </p:spPr>
        <p:txBody>
          <a:bodyPr wrap="square" rtlCol="0">
            <a:spAutoFit/>
          </a:bodyPr>
          <a:lstStyle/>
          <a:p>
            <a:r>
              <a:rPr lang="en-US" u="sng" dirty="0">
                <a:latin typeface="+mj-lt"/>
              </a:rPr>
              <a:t>AWS EMR</a:t>
            </a:r>
          </a:p>
          <a:p>
            <a:r>
              <a:rPr lang="en-US" sz="1600" dirty="0"/>
              <a:t>Clusters serviced with distributed frameworks of choice. Can be used to run any kind of distributed jobs on any combination of distributed frameworks like Hadoop, Spark(has MLLib), Hive etc. </a:t>
            </a:r>
          </a:p>
        </p:txBody>
      </p:sp>
      <p:sp>
        <p:nvSpPr>
          <p:cNvPr id="46" name="TextBox 45"/>
          <p:cNvSpPr txBox="1"/>
          <p:nvPr/>
        </p:nvSpPr>
        <p:spPr>
          <a:xfrm>
            <a:off x="1931830" y="4310913"/>
            <a:ext cx="9608129" cy="615553"/>
          </a:xfrm>
          <a:prstGeom prst="rect">
            <a:avLst/>
          </a:prstGeom>
          <a:noFill/>
        </p:spPr>
        <p:txBody>
          <a:bodyPr wrap="square" rtlCol="0">
            <a:spAutoFit/>
          </a:bodyPr>
          <a:lstStyle/>
          <a:p>
            <a:r>
              <a:rPr lang="en-US" u="sng" dirty="0">
                <a:latin typeface="+mj-lt"/>
              </a:rPr>
              <a:t>AWS RedShift</a:t>
            </a:r>
          </a:p>
          <a:p>
            <a:r>
              <a:rPr lang="en-US" sz="1600" dirty="0"/>
              <a:t>Enterprise-class scalable relational data warehouse.</a:t>
            </a:r>
          </a:p>
        </p:txBody>
      </p:sp>
      <p:sp>
        <p:nvSpPr>
          <p:cNvPr id="47" name="TextBox 46"/>
          <p:cNvSpPr txBox="1"/>
          <p:nvPr/>
        </p:nvSpPr>
        <p:spPr>
          <a:xfrm>
            <a:off x="1931830" y="5123312"/>
            <a:ext cx="9608129" cy="615553"/>
          </a:xfrm>
          <a:prstGeom prst="rect">
            <a:avLst/>
          </a:prstGeom>
          <a:noFill/>
        </p:spPr>
        <p:txBody>
          <a:bodyPr wrap="square" rtlCol="0">
            <a:spAutoFit/>
          </a:bodyPr>
          <a:lstStyle/>
          <a:p>
            <a:r>
              <a:rPr lang="en-US" u="sng" dirty="0">
                <a:latin typeface="+mj-lt"/>
              </a:rPr>
              <a:t>AWS Athena</a:t>
            </a:r>
          </a:p>
          <a:p>
            <a:r>
              <a:rPr lang="en-US" sz="1600" dirty="0"/>
              <a:t>An interactive query service that makes it easy to analyze data in Amazon S3. Priced by amount of data scanned.</a:t>
            </a:r>
          </a:p>
        </p:txBody>
      </p:sp>
      <p:pic>
        <p:nvPicPr>
          <p:cNvPr id="48" name="Picture 47"/>
          <p:cNvPicPr>
            <a:picLocks noChangeAspect="1"/>
          </p:cNvPicPr>
          <p:nvPr/>
        </p:nvPicPr>
        <p:blipFill>
          <a:blip r:embed="rId7"/>
          <a:stretch>
            <a:fillRect/>
          </a:stretch>
        </p:blipFill>
        <p:spPr>
          <a:xfrm>
            <a:off x="658558" y="1428852"/>
            <a:ext cx="911964" cy="911964"/>
          </a:xfrm>
          <a:prstGeom prst="rect">
            <a:avLst/>
          </a:prstGeom>
        </p:spPr>
      </p:pic>
      <p:pic>
        <p:nvPicPr>
          <p:cNvPr id="49" name="Picture 48"/>
          <p:cNvPicPr>
            <a:picLocks noChangeAspect="1"/>
          </p:cNvPicPr>
          <p:nvPr/>
        </p:nvPicPr>
        <p:blipFill>
          <a:blip r:embed="rId8"/>
          <a:stretch>
            <a:fillRect/>
          </a:stretch>
        </p:blipFill>
        <p:spPr>
          <a:xfrm>
            <a:off x="753479" y="6018761"/>
            <a:ext cx="730057" cy="730057"/>
          </a:xfrm>
          <a:prstGeom prst="rect">
            <a:avLst/>
          </a:prstGeom>
        </p:spPr>
      </p:pic>
      <p:sp>
        <p:nvSpPr>
          <p:cNvPr id="50" name="TextBox 49"/>
          <p:cNvSpPr txBox="1"/>
          <p:nvPr/>
        </p:nvSpPr>
        <p:spPr>
          <a:xfrm>
            <a:off x="1931829" y="1538157"/>
            <a:ext cx="9608129" cy="615553"/>
          </a:xfrm>
          <a:prstGeom prst="rect">
            <a:avLst/>
          </a:prstGeom>
          <a:noFill/>
        </p:spPr>
        <p:txBody>
          <a:bodyPr wrap="square" rtlCol="0">
            <a:spAutoFit/>
          </a:bodyPr>
          <a:lstStyle/>
          <a:p>
            <a:r>
              <a:rPr lang="en-US" u="sng" dirty="0">
                <a:latin typeface="+mj-lt"/>
              </a:rPr>
              <a:t>AWS Lambda</a:t>
            </a:r>
          </a:p>
          <a:p>
            <a:r>
              <a:rPr lang="en-US" sz="1600" dirty="0"/>
              <a:t>Event driven scalable functions.</a:t>
            </a:r>
          </a:p>
        </p:txBody>
      </p:sp>
      <p:sp>
        <p:nvSpPr>
          <p:cNvPr id="51" name="TextBox 50"/>
          <p:cNvSpPr txBox="1"/>
          <p:nvPr/>
        </p:nvSpPr>
        <p:spPr>
          <a:xfrm>
            <a:off x="1931829" y="6028644"/>
            <a:ext cx="9608129" cy="615553"/>
          </a:xfrm>
          <a:prstGeom prst="rect">
            <a:avLst/>
          </a:prstGeom>
          <a:noFill/>
        </p:spPr>
        <p:txBody>
          <a:bodyPr wrap="square" rtlCol="0">
            <a:spAutoFit/>
          </a:bodyPr>
          <a:lstStyle/>
          <a:p>
            <a:r>
              <a:rPr lang="en-US" u="sng" dirty="0">
                <a:latin typeface="+mj-lt"/>
              </a:rPr>
              <a:t>AWS CloudWatch</a:t>
            </a:r>
          </a:p>
          <a:p>
            <a:r>
              <a:rPr lang="en-US" sz="1600" dirty="0"/>
              <a:t>Cloud monitoring service.</a:t>
            </a:r>
          </a:p>
        </p:txBody>
      </p:sp>
    </p:spTree>
    <p:extLst>
      <p:ext uri="{BB962C8B-B14F-4D97-AF65-F5344CB8AC3E}">
        <p14:creationId xmlns:p14="http://schemas.microsoft.com/office/powerpoint/2010/main" val="4600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7"/>
          <p:cNvSpPr/>
          <p:nvPr/>
        </p:nvSpPr>
        <p:spPr>
          <a:xfrm flipH="1">
            <a:off x="8690035" y="4073986"/>
            <a:ext cx="3076800" cy="729000"/>
          </a:xfrm>
          <a:prstGeom prst="rect">
            <a:avLst/>
          </a:prstGeom>
          <a:noFill/>
          <a:ln>
            <a:noFill/>
          </a:ln>
        </p:spPr>
        <p:txBody>
          <a:bodyPr spcFirstLastPara="1" wrap="square" lIns="0" tIns="0" rIns="0" bIns="0" anchor="ctr" anchorCtr="0">
            <a:noAutofit/>
          </a:bodyPr>
          <a:lstStyle/>
          <a:p>
            <a:pPr algn="ctr">
              <a:buClr>
                <a:srgbClr val="000000"/>
              </a:buClr>
              <a:buSzPts val="1200"/>
              <a:buFont typeface="Quattrocento Sans"/>
              <a:buNone/>
            </a:pPr>
            <a:r>
              <a:rPr lang="en-US" sz="2400" b="1" kern="0" dirty="0">
                <a:solidFill>
                  <a:srgbClr val="6AA84F"/>
                </a:solidFill>
                <a:latin typeface="Quattrocento Sans"/>
                <a:ea typeface="Quattrocento Sans"/>
                <a:cs typeface="Quattrocento Sans"/>
                <a:sym typeface="Quattrocento Sans"/>
              </a:rPr>
              <a:t>60%</a:t>
            </a:r>
            <a:r>
              <a:rPr lang="en-US" b="1" kern="0" dirty="0">
                <a:solidFill>
                  <a:srgbClr val="000000"/>
                </a:solidFill>
                <a:latin typeface="Quattrocento Sans"/>
                <a:ea typeface="Quattrocento Sans"/>
                <a:cs typeface="Quattrocento Sans"/>
                <a:sym typeface="Quattrocento Sans"/>
              </a:rPr>
              <a:t> </a:t>
            </a:r>
            <a:r>
              <a:rPr lang="en-US" kern="0" dirty="0">
                <a:solidFill>
                  <a:srgbClr val="6AA84F"/>
                </a:solidFill>
                <a:latin typeface="Quattrocento Sans"/>
                <a:ea typeface="Quattrocento Sans"/>
                <a:cs typeface="Quattrocento Sans"/>
                <a:sym typeface="Quattrocento Sans"/>
              </a:rPr>
              <a:t>Reduction in </a:t>
            </a:r>
            <a:r>
              <a:rPr lang="en-US" b="1" kern="0" dirty="0">
                <a:solidFill>
                  <a:srgbClr val="6AA84F"/>
                </a:solidFill>
                <a:latin typeface="Quattrocento Sans"/>
                <a:ea typeface="Quattrocento Sans"/>
                <a:cs typeface="Quattrocento Sans"/>
                <a:sym typeface="Quattrocento Sans"/>
              </a:rPr>
              <a:t>Time </a:t>
            </a:r>
            <a:r>
              <a:rPr lang="en-US" kern="0" dirty="0">
                <a:solidFill>
                  <a:srgbClr val="6AA84F"/>
                </a:solidFill>
                <a:latin typeface="Quattrocento Sans"/>
                <a:ea typeface="Quattrocento Sans"/>
                <a:cs typeface="Quattrocento Sans"/>
                <a:sym typeface="Quattrocento Sans"/>
              </a:rPr>
              <a:t>Consumed and </a:t>
            </a:r>
            <a:r>
              <a:rPr lang="en-US" b="1" kern="0" dirty="0">
                <a:solidFill>
                  <a:srgbClr val="6AA84F"/>
                </a:solidFill>
                <a:latin typeface="Quattrocento Sans"/>
                <a:ea typeface="Quattrocento Sans"/>
                <a:cs typeface="Quattrocento Sans"/>
                <a:sym typeface="Quattrocento Sans"/>
              </a:rPr>
              <a:t>Cost</a:t>
            </a:r>
          </a:p>
          <a:p>
            <a:pPr algn="ctr">
              <a:buClr>
                <a:srgbClr val="000000"/>
              </a:buClr>
              <a:buSzPts val="1200"/>
              <a:buFont typeface="Quattrocento Sans"/>
              <a:buNone/>
            </a:pPr>
            <a:endParaRPr b="1" kern="0" dirty="0">
              <a:solidFill>
                <a:srgbClr val="6AA84F"/>
              </a:solidFill>
              <a:latin typeface="Quattrocento Sans"/>
              <a:ea typeface="Quattrocento Sans"/>
              <a:cs typeface="Quattrocento Sans"/>
              <a:sym typeface="Quattrocento Sans"/>
            </a:endParaRPr>
          </a:p>
        </p:txBody>
      </p:sp>
      <p:graphicFrame>
        <p:nvGraphicFramePr>
          <p:cNvPr id="324" name="Google Shape;324;p17"/>
          <p:cNvGraphicFramePr/>
          <p:nvPr>
            <p:extLst/>
          </p:nvPr>
        </p:nvGraphicFramePr>
        <p:xfrm>
          <a:off x="645125" y="1427288"/>
          <a:ext cx="6889175" cy="2041275"/>
        </p:xfrm>
        <a:graphic>
          <a:graphicData uri="http://schemas.openxmlformats.org/drawingml/2006/table">
            <a:tbl>
              <a:tblPr>
                <a:noFill/>
              </a:tblPr>
              <a:tblGrid>
                <a:gridCol w="602850">
                  <a:extLst>
                    <a:ext uri="{9D8B030D-6E8A-4147-A177-3AD203B41FA5}">
                      <a16:colId xmlns:a16="http://schemas.microsoft.com/office/drawing/2014/main" val="20000"/>
                    </a:ext>
                  </a:extLst>
                </a:gridCol>
                <a:gridCol w="4439475">
                  <a:extLst>
                    <a:ext uri="{9D8B030D-6E8A-4147-A177-3AD203B41FA5}">
                      <a16:colId xmlns:a16="http://schemas.microsoft.com/office/drawing/2014/main" val="20001"/>
                    </a:ext>
                  </a:extLst>
                </a:gridCol>
                <a:gridCol w="1846850">
                  <a:extLst>
                    <a:ext uri="{9D8B030D-6E8A-4147-A177-3AD203B41FA5}">
                      <a16:colId xmlns:a16="http://schemas.microsoft.com/office/drawing/2014/main" val="20002"/>
                    </a:ext>
                  </a:extLst>
                </a:gridCol>
              </a:tblGrid>
              <a:tr h="284050">
                <a:tc>
                  <a:txBody>
                    <a:bodyPr/>
                    <a:lstStyle/>
                    <a:p>
                      <a:pPr marL="0" lvl="0" indent="0" algn="ctr" rtl="0">
                        <a:lnSpc>
                          <a:spcPct val="100000"/>
                        </a:lnSpc>
                        <a:spcBef>
                          <a:spcPts val="0"/>
                        </a:spcBef>
                        <a:spcAft>
                          <a:spcPts val="0"/>
                        </a:spcAft>
                        <a:buNone/>
                      </a:pPr>
                      <a:r>
                        <a:rPr lang="en-US" b="1">
                          <a:solidFill>
                            <a:srgbClr val="222222"/>
                          </a:solidFill>
                          <a:highlight>
                            <a:srgbClr val="FFFFFF"/>
                          </a:highlight>
                          <a:latin typeface="Calibri"/>
                          <a:ea typeface="Calibri"/>
                          <a:cs typeface="Calibri"/>
                          <a:sym typeface="Calibri"/>
                        </a:rPr>
                        <a:t>S.No.</a:t>
                      </a:r>
                      <a:endParaRPr b="1">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b="1">
                          <a:solidFill>
                            <a:srgbClr val="222222"/>
                          </a:solidFill>
                          <a:highlight>
                            <a:srgbClr val="FFFFFF"/>
                          </a:highlight>
                          <a:latin typeface="Calibri"/>
                          <a:ea typeface="Calibri"/>
                          <a:cs typeface="Calibri"/>
                          <a:sym typeface="Calibri"/>
                        </a:rPr>
                        <a:t>Tasks</a:t>
                      </a:r>
                      <a:endParaRPr b="1">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b="1">
                          <a:solidFill>
                            <a:srgbClr val="222222"/>
                          </a:solidFill>
                          <a:highlight>
                            <a:srgbClr val="FFFFFF"/>
                          </a:highlight>
                          <a:latin typeface="Calibri"/>
                          <a:ea typeface="Calibri"/>
                          <a:cs typeface="Calibri"/>
                          <a:sym typeface="Calibri"/>
                        </a:rPr>
                        <a:t>IT Company Estimation</a:t>
                      </a:r>
                      <a:endParaRPr b="1">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1</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Data Lake Application and Storyboarding</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dirty="0">
                          <a:solidFill>
                            <a:srgbClr val="222222"/>
                          </a:solidFill>
                          <a:highlight>
                            <a:srgbClr val="FFFFFF"/>
                          </a:highlight>
                          <a:latin typeface="Calibri"/>
                          <a:ea typeface="Calibri"/>
                          <a:cs typeface="Calibri"/>
                          <a:sym typeface="Calibri"/>
                        </a:rPr>
                        <a:t>3 weeks</a:t>
                      </a:r>
                      <a:endParaRPr dirty="0">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2</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Data Lake Environment Setup</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2 weeks</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3</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Data Modelling and Data Pipeline - Data Lake Development</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9 weeks </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4</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Data Lake Dashboards</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2 weeks</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69725">
                <a:tc gridSpan="2">
                  <a:txBody>
                    <a:bodyPr/>
                    <a:lstStyle/>
                    <a:p>
                      <a:pPr marL="0" lvl="0" indent="0" algn="ctr" rtl="0">
                        <a:lnSpc>
                          <a:spcPct val="100000"/>
                        </a:lnSpc>
                        <a:spcBef>
                          <a:spcPts val="0"/>
                        </a:spcBef>
                        <a:spcAft>
                          <a:spcPts val="0"/>
                        </a:spcAft>
                        <a:buNone/>
                      </a:pPr>
                      <a:r>
                        <a:rPr lang="en-US" sz="1800" b="1">
                          <a:solidFill>
                            <a:srgbClr val="222222"/>
                          </a:solidFill>
                          <a:latin typeface="Calibri"/>
                          <a:ea typeface="Calibri"/>
                          <a:cs typeface="Calibri"/>
                          <a:sym typeface="Calibri"/>
                        </a:rPr>
                        <a:t>Total</a:t>
                      </a:r>
                      <a:endParaRPr sz="1800" b="1">
                        <a:solidFill>
                          <a:srgbClr val="222222"/>
                        </a:solidFill>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ctr" rtl="0">
                        <a:lnSpc>
                          <a:spcPct val="100000"/>
                        </a:lnSpc>
                        <a:spcBef>
                          <a:spcPts val="0"/>
                        </a:spcBef>
                        <a:spcAft>
                          <a:spcPts val="0"/>
                        </a:spcAft>
                        <a:buNone/>
                      </a:pPr>
                      <a:r>
                        <a:rPr lang="en-US" sz="1800" b="1" dirty="0">
                          <a:solidFill>
                            <a:srgbClr val="222222"/>
                          </a:solidFill>
                          <a:latin typeface="Calibri"/>
                          <a:ea typeface="Calibri"/>
                          <a:cs typeface="Calibri"/>
                          <a:sym typeface="Calibri"/>
                        </a:rPr>
                        <a:t>16 Weeks</a:t>
                      </a:r>
                      <a:endParaRPr sz="1800" b="1" dirty="0">
                        <a:solidFill>
                          <a:srgbClr val="222222"/>
                        </a:solidFill>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bl>
          </a:graphicData>
        </a:graphic>
      </p:graphicFrame>
      <p:sp>
        <p:nvSpPr>
          <p:cNvPr id="325" name="Google Shape;325;p17"/>
          <p:cNvSpPr txBox="1">
            <a:spLocks noGrp="1"/>
          </p:cNvSpPr>
          <p:nvPr>
            <p:ph type="title"/>
          </p:nvPr>
        </p:nvSpPr>
        <p:spPr>
          <a:xfrm>
            <a:off x="155448" y="14650"/>
            <a:ext cx="12192000" cy="547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Arial"/>
              <a:buNone/>
            </a:pPr>
            <a:r>
              <a:rPr lang="en-US" sz="2000" dirty="0"/>
              <a:t>Business-led solutioning saves significant Amount of Time as compared to a Typical IT Solution</a:t>
            </a:r>
            <a:endParaRPr sz="2000" dirty="0"/>
          </a:p>
        </p:txBody>
      </p:sp>
      <p:graphicFrame>
        <p:nvGraphicFramePr>
          <p:cNvPr id="326" name="Google Shape;326;p17"/>
          <p:cNvGraphicFramePr/>
          <p:nvPr/>
        </p:nvGraphicFramePr>
        <p:xfrm>
          <a:off x="645125" y="3941888"/>
          <a:ext cx="6889175" cy="2041275"/>
        </p:xfrm>
        <a:graphic>
          <a:graphicData uri="http://schemas.openxmlformats.org/drawingml/2006/table">
            <a:tbl>
              <a:tblPr>
                <a:noFill/>
              </a:tblPr>
              <a:tblGrid>
                <a:gridCol w="633125">
                  <a:extLst>
                    <a:ext uri="{9D8B030D-6E8A-4147-A177-3AD203B41FA5}">
                      <a16:colId xmlns:a16="http://schemas.microsoft.com/office/drawing/2014/main" val="20000"/>
                    </a:ext>
                  </a:extLst>
                </a:gridCol>
                <a:gridCol w="4409225">
                  <a:extLst>
                    <a:ext uri="{9D8B030D-6E8A-4147-A177-3AD203B41FA5}">
                      <a16:colId xmlns:a16="http://schemas.microsoft.com/office/drawing/2014/main" val="20001"/>
                    </a:ext>
                  </a:extLst>
                </a:gridCol>
                <a:gridCol w="1846825">
                  <a:extLst>
                    <a:ext uri="{9D8B030D-6E8A-4147-A177-3AD203B41FA5}">
                      <a16:colId xmlns:a16="http://schemas.microsoft.com/office/drawing/2014/main" val="20002"/>
                    </a:ext>
                  </a:extLst>
                </a:gridCol>
              </a:tblGrid>
              <a:tr h="284050">
                <a:tc>
                  <a:txBody>
                    <a:bodyPr/>
                    <a:lstStyle/>
                    <a:p>
                      <a:pPr marL="0" lvl="0" indent="0" algn="ctr" rtl="0">
                        <a:lnSpc>
                          <a:spcPct val="100000"/>
                        </a:lnSpc>
                        <a:spcBef>
                          <a:spcPts val="0"/>
                        </a:spcBef>
                        <a:spcAft>
                          <a:spcPts val="0"/>
                        </a:spcAft>
                        <a:buNone/>
                      </a:pPr>
                      <a:r>
                        <a:rPr lang="en-US" b="1">
                          <a:solidFill>
                            <a:srgbClr val="222222"/>
                          </a:solidFill>
                          <a:highlight>
                            <a:srgbClr val="FFFFFF"/>
                          </a:highlight>
                          <a:latin typeface="Calibri"/>
                          <a:ea typeface="Calibri"/>
                          <a:cs typeface="Calibri"/>
                          <a:sym typeface="Calibri"/>
                        </a:rPr>
                        <a:t>S.No.</a:t>
                      </a:r>
                      <a:endParaRPr b="1">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b="1">
                          <a:solidFill>
                            <a:srgbClr val="222222"/>
                          </a:solidFill>
                          <a:highlight>
                            <a:srgbClr val="FFFFFF"/>
                          </a:highlight>
                          <a:latin typeface="Calibri"/>
                          <a:ea typeface="Calibri"/>
                          <a:cs typeface="Calibri"/>
                          <a:sym typeface="Calibri"/>
                        </a:rPr>
                        <a:t>Tasks</a:t>
                      </a:r>
                      <a:endParaRPr b="1">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b="1">
                          <a:solidFill>
                            <a:srgbClr val="222222"/>
                          </a:solidFill>
                          <a:highlight>
                            <a:srgbClr val="FFFFFF"/>
                          </a:highlight>
                          <a:latin typeface="Calibri"/>
                          <a:ea typeface="Calibri"/>
                          <a:cs typeface="Calibri"/>
                          <a:sym typeface="Calibri"/>
                        </a:rPr>
                        <a:t>Business-led Solutioning</a:t>
                      </a:r>
                      <a:endParaRPr b="1">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1</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Requirement Gathering and Data Lake Setup</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1 week</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2</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Data Pipeline and Data Model Review</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1 week</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3</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Error Handling, Testing, Data Load on to Data Lake</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3 weeks </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4050">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4</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Data Visualization and Documentation</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2222"/>
                          </a:solidFill>
                          <a:highlight>
                            <a:srgbClr val="FFFFFF"/>
                          </a:highlight>
                          <a:latin typeface="Calibri"/>
                          <a:ea typeface="Calibri"/>
                          <a:cs typeface="Calibri"/>
                          <a:sym typeface="Calibri"/>
                        </a:rPr>
                        <a:t>1 week</a:t>
                      </a:r>
                      <a:endParaRPr>
                        <a:solidFill>
                          <a:srgbClr val="222222"/>
                        </a:solidFill>
                        <a:highlight>
                          <a:srgbClr val="FFFFFF"/>
                        </a:highlight>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69725">
                <a:tc gridSpan="2">
                  <a:txBody>
                    <a:bodyPr/>
                    <a:lstStyle/>
                    <a:p>
                      <a:pPr marL="0" lvl="0" indent="0" algn="ctr" rtl="0">
                        <a:lnSpc>
                          <a:spcPct val="100000"/>
                        </a:lnSpc>
                        <a:spcBef>
                          <a:spcPts val="0"/>
                        </a:spcBef>
                        <a:spcAft>
                          <a:spcPts val="0"/>
                        </a:spcAft>
                        <a:buNone/>
                      </a:pPr>
                      <a:r>
                        <a:rPr lang="en-US" sz="1800" b="1">
                          <a:solidFill>
                            <a:srgbClr val="222222"/>
                          </a:solidFill>
                          <a:latin typeface="Calibri"/>
                          <a:ea typeface="Calibri"/>
                          <a:cs typeface="Calibri"/>
                          <a:sym typeface="Calibri"/>
                        </a:rPr>
                        <a:t>Total</a:t>
                      </a:r>
                      <a:endParaRPr sz="1800" b="1">
                        <a:solidFill>
                          <a:srgbClr val="222222"/>
                        </a:solidFill>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ctr" rtl="0">
                        <a:lnSpc>
                          <a:spcPct val="100000"/>
                        </a:lnSpc>
                        <a:spcBef>
                          <a:spcPts val="0"/>
                        </a:spcBef>
                        <a:spcAft>
                          <a:spcPts val="0"/>
                        </a:spcAft>
                        <a:buNone/>
                      </a:pPr>
                      <a:r>
                        <a:rPr lang="en-US" sz="1800" b="1">
                          <a:solidFill>
                            <a:srgbClr val="222222"/>
                          </a:solidFill>
                          <a:latin typeface="Calibri"/>
                          <a:ea typeface="Calibri"/>
                          <a:cs typeface="Calibri"/>
                          <a:sym typeface="Calibri"/>
                        </a:rPr>
                        <a:t>6 Weeks</a:t>
                      </a:r>
                      <a:endParaRPr sz="1800" b="1">
                        <a:solidFill>
                          <a:srgbClr val="222222"/>
                        </a:solidFill>
                        <a:latin typeface="Calibri"/>
                        <a:ea typeface="Calibri"/>
                        <a:cs typeface="Calibri"/>
                        <a:sym typeface="Calibri"/>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bl>
          </a:graphicData>
        </a:graphic>
      </p:graphicFrame>
      <p:sp>
        <p:nvSpPr>
          <p:cNvPr id="327" name="Google Shape;327;p17"/>
          <p:cNvSpPr/>
          <p:nvPr/>
        </p:nvSpPr>
        <p:spPr>
          <a:xfrm rot="8354383">
            <a:off x="7842446" y="3410637"/>
            <a:ext cx="539443" cy="554495"/>
          </a:xfrm>
          <a:prstGeom prst="halfFrame">
            <a:avLst>
              <a:gd name="adj1" fmla="val 33333"/>
              <a:gd name="adj2" fmla="val 33333"/>
            </a:avLst>
          </a:prstGeom>
          <a:solidFill>
            <a:srgbClr val="93C47D"/>
          </a:solidFill>
          <a:ln>
            <a:noFill/>
          </a:ln>
        </p:spPr>
        <p:txBody>
          <a:bodyPr spcFirstLastPara="1" wrap="square" lIns="97950" tIns="48975" rIns="97950" bIns="48975" anchor="ctr" anchorCtr="0">
            <a:noAutofit/>
          </a:bodyPr>
          <a:lstStyle/>
          <a:p>
            <a:pPr algn="ctr">
              <a:buClr>
                <a:srgbClr val="000000"/>
              </a:buClr>
              <a:buSzPts val="2250"/>
              <a:buFont typeface="Arial"/>
              <a:buNone/>
            </a:pPr>
            <a:endParaRPr sz="2250" kern="0">
              <a:solidFill>
                <a:srgbClr val="000000"/>
              </a:solidFill>
              <a:latin typeface="Calibri"/>
              <a:ea typeface="Calibri"/>
              <a:cs typeface="Calibri"/>
              <a:sym typeface="Calibri"/>
            </a:endParaRPr>
          </a:p>
        </p:txBody>
      </p:sp>
      <p:pic>
        <p:nvPicPr>
          <p:cNvPr id="328" name="Google Shape;328;p17"/>
          <p:cNvPicPr preferRelativeResize="0"/>
          <p:nvPr/>
        </p:nvPicPr>
        <p:blipFill>
          <a:blip r:embed="rId3">
            <a:alphaModFix/>
          </a:blip>
          <a:stretch>
            <a:fillRect/>
          </a:stretch>
        </p:blipFill>
        <p:spPr>
          <a:xfrm>
            <a:off x="8690035" y="2421409"/>
            <a:ext cx="1147981" cy="1137023"/>
          </a:xfrm>
          <a:prstGeom prst="rect">
            <a:avLst/>
          </a:prstGeom>
          <a:noFill/>
          <a:ln>
            <a:noFill/>
          </a:ln>
        </p:spPr>
      </p:pic>
      <p:pic>
        <p:nvPicPr>
          <p:cNvPr id="329" name="Google Shape;329;p17"/>
          <p:cNvPicPr preferRelativeResize="0"/>
          <p:nvPr/>
        </p:nvPicPr>
        <p:blipFill rotWithShape="1">
          <a:blip r:embed="rId4">
            <a:alphaModFix/>
          </a:blip>
          <a:srcRect/>
          <a:stretch/>
        </p:blipFill>
        <p:spPr>
          <a:xfrm>
            <a:off x="10072160" y="2375826"/>
            <a:ext cx="1322672" cy="1182606"/>
          </a:xfrm>
          <a:prstGeom prst="rect">
            <a:avLst/>
          </a:prstGeom>
          <a:noFill/>
          <a:ln>
            <a:noFill/>
          </a:ln>
        </p:spPr>
      </p:pic>
      <p:sp>
        <p:nvSpPr>
          <p:cNvPr id="331" name="Google Shape;331;p17"/>
          <p:cNvSpPr/>
          <p:nvPr/>
        </p:nvSpPr>
        <p:spPr>
          <a:xfrm>
            <a:off x="477900" y="762200"/>
            <a:ext cx="11236200" cy="460200"/>
          </a:xfrm>
          <a:prstGeom prst="rect">
            <a:avLst/>
          </a:prstGeom>
          <a:solidFill>
            <a:srgbClr val="D9D9D9"/>
          </a:solidFill>
          <a:ln>
            <a:noFill/>
          </a:ln>
        </p:spPr>
        <p:txBody>
          <a:bodyPr spcFirstLastPara="1" wrap="square" lIns="91425" tIns="45700" rIns="91425" bIns="45700" anchor="ctr" anchorCtr="0">
            <a:noAutofit/>
          </a:bodyPr>
          <a:lstStyle/>
          <a:p>
            <a:pPr algn="ctr">
              <a:buClr>
                <a:srgbClr val="000000"/>
              </a:buClr>
              <a:buFont typeface="Arial"/>
              <a:buNone/>
            </a:pPr>
            <a:r>
              <a:rPr lang="en-US" b="1" kern="0" dirty="0">
                <a:solidFill>
                  <a:srgbClr val="000000"/>
                </a:solidFill>
                <a:latin typeface="Quattrocento Sans"/>
                <a:ea typeface="Quattrocento Sans"/>
                <a:cs typeface="Quattrocento Sans"/>
                <a:sym typeface="Quattrocento Sans"/>
              </a:rPr>
              <a:t>Comparison for a Data Lake PoC - 3 Member Team </a:t>
            </a:r>
            <a:endParaRPr b="1" kern="0" dirty="0">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4187186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45" y="1346509"/>
            <a:ext cx="11580373" cy="3989766"/>
          </a:xfrm>
        </p:spPr>
        <p:txBody>
          <a:bodyPr>
            <a:normAutofit/>
          </a:bodyPr>
          <a:lstStyle/>
          <a:p>
            <a:pPr marL="101600" indent="0">
              <a:buNone/>
            </a:pPr>
            <a:r>
              <a:rPr lang="en-IN" dirty="0">
                <a:latin typeface="Calibri" panose="020F0502020204030204" pitchFamily="34" charset="0"/>
              </a:rPr>
              <a:t> </a:t>
            </a:r>
            <a:r>
              <a:rPr lang="en-IN" b="1" dirty="0">
                <a:latin typeface="Calibri" panose="020F0502020204030204" pitchFamily="34" charset="0"/>
              </a:rPr>
              <a:t>Other Key Benefits:</a:t>
            </a:r>
            <a:r>
              <a:rPr lang="en-IN" dirty="0">
                <a:latin typeface="Calibri" panose="020F0502020204030204" pitchFamily="34" charset="0"/>
              </a:rPr>
              <a:t>  </a:t>
            </a:r>
          </a:p>
          <a:p>
            <a:pPr marL="412750" indent="-285750"/>
            <a:r>
              <a:rPr lang="en-IN" sz="1800" dirty="0">
                <a:latin typeface="Calibri" panose="020F0502020204030204" pitchFamily="34" charset="0"/>
              </a:rPr>
              <a:t>Dashboard timeliness reduced from 24 hours to less than 30 minutes.</a:t>
            </a:r>
          </a:p>
          <a:p>
            <a:pPr marL="412750" indent="-285750"/>
            <a:r>
              <a:rPr lang="en-IN" sz="1800" dirty="0">
                <a:latin typeface="Calibri" panose="020F0502020204030204" pitchFamily="34" charset="0"/>
              </a:rPr>
              <a:t>Reduced 50% cost of development and testing using local development environment </a:t>
            </a:r>
          </a:p>
          <a:p>
            <a:pPr marL="412750" indent="-285750"/>
            <a:r>
              <a:rPr lang="en-IN" sz="1800" dirty="0">
                <a:latin typeface="Calibri" panose="020F0502020204030204" pitchFamily="34" charset="0"/>
              </a:rPr>
              <a:t>Reduced 80% of manual work and dependence of analysts </a:t>
            </a:r>
          </a:p>
          <a:p>
            <a:pPr marL="412750" indent="-285750"/>
            <a:r>
              <a:rPr lang="en-US" sz="1800" dirty="0">
                <a:latin typeface="Calibri" panose="020F0502020204030204" pitchFamily="34" charset="0"/>
              </a:rPr>
              <a:t>Collect and store any type of data, at any scale, and at low cost.</a:t>
            </a:r>
          </a:p>
          <a:p>
            <a:pPr marL="412750" indent="-285750"/>
            <a:r>
              <a:rPr lang="en-US" sz="1800" dirty="0">
                <a:latin typeface="Calibri" panose="020F0502020204030204" pitchFamily="34" charset="0"/>
              </a:rPr>
              <a:t>Secure the data and prevent unauthorized access</a:t>
            </a:r>
          </a:p>
          <a:p>
            <a:pPr marL="412750" indent="-285750"/>
            <a:r>
              <a:rPr lang="en-US" sz="1800" dirty="0">
                <a:latin typeface="Calibri" panose="020F0502020204030204" pitchFamily="34" charset="0"/>
              </a:rPr>
              <a:t>Catalog, search, and find the relevant data in the central repository</a:t>
            </a:r>
          </a:p>
          <a:p>
            <a:pPr marL="412750" indent="-285750"/>
            <a:r>
              <a:rPr lang="en-US" sz="1800" dirty="0">
                <a:latin typeface="Calibri" panose="020F0502020204030204" pitchFamily="34" charset="0"/>
              </a:rPr>
              <a:t>Quickly and easily perform new types of data analysis, predictive analytics, artificial intelligence (AI), and machine learning.</a:t>
            </a:r>
          </a:p>
          <a:p>
            <a:pPr marL="0" indent="0">
              <a:buNone/>
            </a:pPr>
            <a:endParaRPr lang="en-IN" dirty="0">
              <a:latin typeface="Calibri" panose="020F0502020204030204" pitchFamily="34" charset="0"/>
            </a:endParaRPr>
          </a:p>
          <a:p>
            <a:pPr marL="0" indent="0">
              <a:buNone/>
            </a:pPr>
            <a:endParaRPr lang="en-IN" dirty="0">
              <a:latin typeface="Calibri" panose="020F0502020204030204" pitchFamily="34" charset="0"/>
            </a:endParaRPr>
          </a:p>
          <a:p>
            <a:pPr marL="0" indent="0">
              <a:buNone/>
            </a:pPr>
            <a:endParaRPr lang="en-IN" dirty="0">
              <a:latin typeface="Calibri" panose="020F0502020204030204" pitchFamily="34" charset="0"/>
            </a:endParaRPr>
          </a:p>
          <a:p>
            <a:pPr lvl="3"/>
            <a:endParaRPr lang="en-US" dirty="0">
              <a:latin typeface="Calibri" panose="020F0502020204030204" pitchFamily="34" charset="0"/>
            </a:endParaRPr>
          </a:p>
        </p:txBody>
      </p:sp>
      <p:pic>
        <p:nvPicPr>
          <p:cNvPr id="9" name="Picture 8">
            <a:extLst>
              <a:ext uri="{FF2B5EF4-FFF2-40B4-BE49-F238E27FC236}">
                <a16:creationId xmlns:a16="http://schemas.microsoft.com/office/drawing/2014/main" id="{36D8B734-2180-4442-B6B3-5BBF120923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655" y="5856432"/>
            <a:ext cx="933724" cy="827340"/>
          </a:xfrm>
          <a:prstGeom prst="rect">
            <a:avLst/>
          </a:prstGeom>
        </p:spPr>
      </p:pic>
      <p:sp>
        <p:nvSpPr>
          <p:cNvPr id="4" name="Title 3">
            <a:extLst>
              <a:ext uri="{FF2B5EF4-FFF2-40B4-BE49-F238E27FC236}">
                <a16:creationId xmlns:a16="http://schemas.microsoft.com/office/drawing/2014/main" id="{336BF7A6-28F1-449E-B08E-ED8A9ED3617B}"/>
              </a:ext>
            </a:extLst>
          </p:cNvPr>
          <p:cNvSpPr>
            <a:spLocks noGrp="1"/>
          </p:cNvSpPr>
          <p:nvPr>
            <p:ph type="title"/>
          </p:nvPr>
        </p:nvSpPr>
        <p:spPr/>
        <p:txBody>
          <a:bodyPr/>
          <a:lstStyle/>
          <a:p>
            <a:r>
              <a:rPr lang="en-IN" dirty="0"/>
              <a:t>Business Impact </a:t>
            </a:r>
          </a:p>
        </p:txBody>
      </p:sp>
    </p:spTree>
    <p:extLst>
      <p:ext uri="{BB962C8B-B14F-4D97-AF65-F5344CB8AC3E}">
        <p14:creationId xmlns:p14="http://schemas.microsoft.com/office/powerpoint/2010/main" val="143623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45" y="1346509"/>
            <a:ext cx="11580373" cy="3989766"/>
          </a:xfrm>
        </p:spPr>
        <p:txBody>
          <a:bodyPr>
            <a:normAutofit/>
          </a:bodyPr>
          <a:lstStyle/>
          <a:p>
            <a:pPr marL="101600" indent="0">
              <a:buNone/>
            </a:pPr>
            <a:r>
              <a:rPr lang="en-IN" dirty="0">
                <a:latin typeface="Calibri" panose="020F0502020204030204" pitchFamily="34" charset="0"/>
              </a:rPr>
              <a:t> </a:t>
            </a:r>
            <a:r>
              <a:rPr lang="en-IN" b="1" dirty="0">
                <a:latin typeface="Calibri" panose="020F0502020204030204" pitchFamily="34" charset="0"/>
              </a:rPr>
              <a:t>Our Benefits:</a:t>
            </a:r>
            <a:r>
              <a:rPr lang="en-IN" dirty="0">
                <a:latin typeface="Calibri" panose="020F0502020204030204" pitchFamily="34" charset="0"/>
              </a:rPr>
              <a:t>  </a:t>
            </a:r>
          </a:p>
          <a:p>
            <a:pPr marL="412750" indent="-285750"/>
            <a:r>
              <a:rPr lang="en-IN" sz="1800" dirty="0">
                <a:latin typeface="Calibri" panose="020F0502020204030204" pitchFamily="34" charset="0"/>
              </a:rPr>
              <a:t>$60,000 revenue realisation till date.</a:t>
            </a:r>
          </a:p>
          <a:p>
            <a:pPr marL="412750" indent="-285750"/>
            <a:r>
              <a:rPr lang="en-IN" sz="1800" dirty="0">
                <a:latin typeface="Calibri" panose="020F0502020204030204" pitchFamily="34" charset="0"/>
              </a:rPr>
              <a:t>$100,000 in pipeline for, ML (Causal Impact, Flighting, Recommendation System) and Data Governance implementation (Web app)</a:t>
            </a:r>
          </a:p>
          <a:p>
            <a:pPr marL="412750" indent="-285750"/>
            <a:r>
              <a:rPr lang="en-IN" sz="1800" dirty="0">
                <a:latin typeface="Calibri" panose="020F0502020204030204" pitchFamily="34" charset="0"/>
              </a:rPr>
              <a:t>Gained significant domain knowledge on end-to-end media selling and analysis. This can potentially be converted into a readily delivered analytic solution.</a:t>
            </a:r>
            <a:endParaRPr lang="en-IN" dirty="0">
              <a:latin typeface="Calibri" panose="020F0502020204030204" pitchFamily="34" charset="0"/>
            </a:endParaRPr>
          </a:p>
          <a:p>
            <a:pPr marL="0" indent="0">
              <a:buNone/>
            </a:pPr>
            <a:endParaRPr lang="en-IN" dirty="0">
              <a:latin typeface="Calibri" panose="020F0502020204030204" pitchFamily="34" charset="0"/>
            </a:endParaRPr>
          </a:p>
          <a:p>
            <a:pPr lvl="3"/>
            <a:endParaRPr lang="en-US" dirty="0">
              <a:latin typeface="Calibri" panose="020F0502020204030204" pitchFamily="34" charset="0"/>
            </a:endParaRPr>
          </a:p>
        </p:txBody>
      </p:sp>
      <p:pic>
        <p:nvPicPr>
          <p:cNvPr id="9" name="Picture 8">
            <a:extLst>
              <a:ext uri="{FF2B5EF4-FFF2-40B4-BE49-F238E27FC236}">
                <a16:creationId xmlns:a16="http://schemas.microsoft.com/office/drawing/2014/main" id="{36D8B734-2180-4442-B6B3-5BBF120923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655" y="5856432"/>
            <a:ext cx="933724" cy="827340"/>
          </a:xfrm>
          <a:prstGeom prst="rect">
            <a:avLst/>
          </a:prstGeom>
        </p:spPr>
      </p:pic>
      <p:sp>
        <p:nvSpPr>
          <p:cNvPr id="4" name="Title 3">
            <a:extLst>
              <a:ext uri="{FF2B5EF4-FFF2-40B4-BE49-F238E27FC236}">
                <a16:creationId xmlns:a16="http://schemas.microsoft.com/office/drawing/2014/main" id="{336BF7A6-28F1-449E-B08E-ED8A9ED3617B}"/>
              </a:ext>
            </a:extLst>
          </p:cNvPr>
          <p:cNvSpPr>
            <a:spLocks noGrp="1"/>
          </p:cNvSpPr>
          <p:nvPr>
            <p:ph type="title"/>
          </p:nvPr>
        </p:nvSpPr>
        <p:spPr/>
        <p:txBody>
          <a:bodyPr/>
          <a:lstStyle/>
          <a:p>
            <a:r>
              <a:rPr lang="en-IN" dirty="0" err="1"/>
              <a:t>LatentView’s</a:t>
            </a:r>
            <a:r>
              <a:rPr lang="en-IN" dirty="0"/>
              <a:t> Benefits </a:t>
            </a:r>
          </a:p>
        </p:txBody>
      </p:sp>
    </p:spTree>
    <p:extLst>
      <p:ext uri="{BB962C8B-B14F-4D97-AF65-F5344CB8AC3E}">
        <p14:creationId xmlns:p14="http://schemas.microsoft.com/office/powerpoint/2010/main" val="410106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BF7A6-28F1-449E-B08E-ED8A9ED3617B}"/>
              </a:ext>
            </a:extLst>
          </p:cNvPr>
          <p:cNvSpPr>
            <a:spLocks noGrp="1"/>
          </p:cNvSpPr>
          <p:nvPr>
            <p:ph type="title"/>
          </p:nvPr>
        </p:nvSpPr>
        <p:spPr/>
        <p:txBody>
          <a:bodyPr/>
          <a:lstStyle/>
          <a:p>
            <a:pPr fontAlgn="base"/>
            <a:r>
              <a:rPr lang="en-IN" dirty="0"/>
              <a:t>Customer Feedback</a:t>
            </a:r>
          </a:p>
        </p:txBody>
      </p:sp>
      <p:sp>
        <p:nvSpPr>
          <p:cNvPr id="5" name="Content Placeholder 4">
            <a:extLst>
              <a:ext uri="{FF2B5EF4-FFF2-40B4-BE49-F238E27FC236}">
                <a16:creationId xmlns:a16="http://schemas.microsoft.com/office/drawing/2014/main" id="{4ADB166A-434A-4FE3-B745-1463C792DAEB}"/>
              </a:ext>
            </a:extLst>
          </p:cNvPr>
          <p:cNvSpPr>
            <a:spLocks noGrp="1"/>
          </p:cNvSpPr>
          <p:nvPr>
            <p:ph idx="1"/>
          </p:nvPr>
        </p:nvSpPr>
        <p:spPr>
          <a:xfrm>
            <a:off x="359935" y="760995"/>
            <a:ext cx="11832065" cy="5763761"/>
          </a:xfrm>
        </p:spPr>
        <p:txBody>
          <a:bodyPr>
            <a:normAutofit/>
          </a:bodyPr>
          <a:lstStyle/>
          <a:p>
            <a:pPr marL="0" indent="0">
              <a:buNone/>
            </a:pPr>
            <a:r>
              <a:rPr lang="en-US" dirty="0">
                <a:latin typeface="Calibri" panose="020F0502020204030204" pitchFamily="34" charset="0"/>
              </a:rPr>
              <a:t>“ I am happy with the progress made so far and helping me achieve the vision of centralizing the data and automating the reporting. I am thoroughly impressed with every interaction we had and the work product you shared. </a:t>
            </a:r>
          </a:p>
          <a:p>
            <a:pPr marL="0" indent="0">
              <a:buNone/>
            </a:pPr>
            <a:r>
              <a:rPr lang="en-US" dirty="0">
                <a:latin typeface="Calibri" panose="020F0502020204030204" pitchFamily="34" charset="0"/>
              </a:rPr>
              <a:t>The real value for our agency lies in the time to insight and time to business value. By automating the reporting, we can focus more on mining insights through Analytics (and Machine Learning). I feel we are getting a lot closer to making this dream a reality.</a:t>
            </a:r>
          </a:p>
          <a:p>
            <a:pPr marL="0" indent="0">
              <a:buNone/>
            </a:pPr>
            <a:r>
              <a:rPr lang="en-US" dirty="0">
                <a:latin typeface="Calibri" panose="020F0502020204030204" pitchFamily="34" charset="0"/>
              </a:rPr>
              <a:t>Thank you for all of your efforts, specifically navigating through our custom processes and the minimal documentation. It is very much appreciated. </a:t>
            </a:r>
          </a:p>
          <a:p>
            <a:pPr marL="0" indent="0">
              <a:buNone/>
            </a:pPr>
            <a:r>
              <a:rPr lang="en-US" dirty="0">
                <a:latin typeface="Calibri" panose="020F0502020204030204" pitchFamily="34" charset="0"/>
              </a:rPr>
              <a:t>Look forward to making this project successful “</a:t>
            </a:r>
          </a:p>
          <a:p>
            <a:pPr marL="0" indent="0">
              <a:buNone/>
            </a:pPr>
            <a:endParaRPr lang="en-US" dirty="0">
              <a:latin typeface="Calibri" panose="020F0502020204030204" pitchFamily="34" charset="0"/>
            </a:endParaRPr>
          </a:p>
          <a:p>
            <a:pPr marL="0" indent="0">
              <a:buNone/>
            </a:pPr>
            <a:r>
              <a:rPr lang="en-US" b="1" dirty="0">
                <a:solidFill>
                  <a:schemeClr val="accent1"/>
                </a:solidFill>
                <a:latin typeface="Calibri" panose="020F0502020204030204" pitchFamily="34" charset="0"/>
              </a:rPr>
              <a:t>Goutham Budati</a:t>
            </a:r>
            <a:br>
              <a:rPr lang="en-US" dirty="0">
                <a:solidFill>
                  <a:schemeClr val="accent1"/>
                </a:solidFill>
                <a:latin typeface="Calibri" panose="020F0502020204030204" pitchFamily="34" charset="0"/>
              </a:rPr>
            </a:br>
            <a:r>
              <a:rPr lang="en-US" i="1" dirty="0">
                <a:solidFill>
                  <a:schemeClr val="accent1"/>
                </a:solidFill>
                <a:latin typeface="Calibri" panose="020F0502020204030204" pitchFamily="34" charset="0"/>
              </a:rPr>
              <a:t>Director of Analytics</a:t>
            </a:r>
            <a:endParaRPr lang="en-US" dirty="0">
              <a:solidFill>
                <a:schemeClr val="accent1"/>
              </a:solidFill>
              <a:latin typeface="Calibri" panose="020F0502020204030204" pitchFamily="34" charset="0"/>
            </a:endParaRPr>
          </a:p>
          <a:p>
            <a:pPr marL="0" indent="0">
              <a:buNone/>
            </a:pPr>
            <a:r>
              <a:rPr lang="en-US" dirty="0">
                <a:solidFill>
                  <a:schemeClr val="accent1"/>
                </a:solidFill>
                <a:latin typeface="Calibri" panose="020F0502020204030204" pitchFamily="34" charset="0"/>
              </a:rPr>
              <a:t>OXFORd.</a:t>
            </a:r>
          </a:p>
          <a:p>
            <a:pPr marL="0" indent="0">
              <a:buNone/>
            </a:pPr>
            <a:endParaRPr lang="en-IN" dirty="0"/>
          </a:p>
        </p:txBody>
      </p:sp>
      <p:pic>
        <p:nvPicPr>
          <p:cNvPr id="6" name="Picture 5">
            <a:extLst>
              <a:ext uri="{FF2B5EF4-FFF2-40B4-BE49-F238E27FC236}">
                <a16:creationId xmlns:a16="http://schemas.microsoft.com/office/drawing/2014/main" id="{36D8B734-2180-4442-B6B3-5BBF120923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655" y="5856432"/>
            <a:ext cx="933724" cy="827340"/>
          </a:xfrm>
          <a:prstGeom prst="rect">
            <a:avLst/>
          </a:prstGeom>
        </p:spPr>
      </p:pic>
    </p:spTree>
    <p:extLst>
      <p:ext uri="{BB962C8B-B14F-4D97-AF65-F5344CB8AC3E}">
        <p14:creationId xmlns:p14="http://schemas.microsoft.com/office/powerpoint/2010/main" val="4122433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12888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Oxford Road</a:t>
            </a:r>
          </a:p>
        </p:txBody>
      </p:sp>
      <p:sp>
        <p:nvSpPr>
          <p:cNvPr id="3" name="Content Placeholder 2"/>
          <p:cNvSpPr>
            <a:spLocks noGrp="1"/>
          </p:cNvSpPr>
          <p:nvPr>
            <p:ph idx="1"/>
          </p:nvPr>
        </p:nvSpPr>
        <p:spPr>
          <a:xfrm>
            <a:off x="347771" y="4212080"/>
            <a:ext cx="11744324" cy="1328912"/>
          </a:xfrm>
        </p:spPr>
        <p:txBody>
          <a:bodyPr>
            <a:normAutofit/>
          </a:bodyPr>
          <a:lstStyle/>
          <a:p>
            <a:pPr marL="228600" lvl="1" indent="0">
              <a:buNone/>
            </a:pPr>
            <a:r>
              <a:rPr lang="en-US" dirty="0">
                <a:latin typeface="Calibri" panose="020F0502020204030204" pitchFamily="34" charset="0"/>
              </a:rPr>
              <a:t>Oxford Road was ranked </a:t>
            </a:r>
            <a:r>
              <a:rPr lang="en-US" b="1" dirty="0">
                <a:latin typeface="Calibri" panose="020F0502020204030204" pitchFamily="34" charset="0"/>
              </a:rPr>
              <a:t>#398 on the 2017 Inc 500 list </a:t>
            </a:r>
            <a:r>
              <a:rPr lang="en-US" dirty="0">
                <a:latin typeface="Calibri" panose="020F0502020204030204" pitchFamily="34" charset="0"/>
              </a:rPr>
              <a:t>of fastest growing companies in Inc Magazine. </a:t>
            </a:r>
          </a:p>
          <a:p>
            <a:pPr marL="228600" lvl="1" indent="0">
              <a:buNone/>
            </a:pPr>
            <a:endParaRPr lang="en-US" dirty="0">
              <a:latin typeface="Calibri" panose="020F0502020204030204" pitchFamily="34" charset="0"/>
            </a:endParaRPr>
          </a:p>
          <a:p>
            <a:pPr marL="228600" lvl="1" indent="0">
              <a:buNone/>
            </a:pPr>
            <a:r>
              <a:rPr lang="en-US" dirty="0">
                <a:latin typeface="Calibri" panose="020F0502020204030204" pitchFamily="34" charset="0"/>
              </a:rPr>
              <a:t>Oxford Road producing and placing ads on traditional media channels </a:t>
            </a:r>
            <a:r>
              <a:rPr lang="en-US" b="1" dirty="0">
                <a:latin typeface="Calibri" panose="020F0502020204030204" pitchFamily="34" charset="0"/>
              </a:rPr>
              <a:t>like television, terrestrial and satellite radio, new media channels such as streaming audio and video, and on-demand content like Podcast and Video On Demand(VOD). </a:t>
            </a:r>
          </a:p>
          <a:p>
            <a:pPr lvl="3"/>
            <a:endParaRPr lang="en-US" dirty="0">
              <a:latin typeface="Calibri" panose="020F0502020204030204" pitchFamily="34" charset="0"/>
            </a:endParaRPr>
          </a:p>
        </p:txBody>
      </p:sp>
      <p:pic>
        <p:nvPicPr>
          <p:cNvPr id="7" name="Picture 6">
            <a:extLst>
              <a:ext uri="{FF2B5EF4-FFF2-40B4-BE49-F238E27FC236}">
                <a16:creationId xmlns:a16="http://schemas.microsoft.com/office/drawing/2014/main" id="{5914D11A-B73F-4678-AA17-5306596D29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655" y="5886313"/>
            <a:ext cx="851745" cy="814740"/>
          </a:xfrm>
          <a:prstGeom prst="rect">
            <a:avLst/>
          </a:prstGeom>
        </p:spPr>
      </p:pic>
      <p:sp>
        <p:nvSpPr>
          <p:cNvPr id="5" name="TextBox 4"/>
          <p:cNvSpPr txBox="1"/>
          <p:nvPr/>
        </p:nvSpPr>
        <p:spPr>
          <a:xfrm>
            <a:off x="599655" y="427342"/>
            <a:ext cx="9526984"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endParaRPr lang="en-US" dirty="0"/>
          </a:p>
          <a:p>
            <a:pPr marL="285750" indent="-285750">
              <a:lnSpc>
                <a:spcPct val="150000"/>
              </a:lnSpc>
              <a:buFont typeface="Wingdings" panose="05000000000000000000" pitchFamily="2" charset="2"/>
              <a:buChar char="ü"/>
            </a:pPr>
            <a:r>
              <a:rPr lang="en-US" dirty="0"/>
              <a:t>Founded - 2013</a:t>
            </a:r>
          </a:p>
          <a:p>
            <a:pPr marL="285750" indent="-285750">
              <a:lnSpc>
                <a:spcPct val="150000"/>
              </a:lnSpc>
              <a:buFont typeface="Wingdings" panose="05000000000000000000" pitchFamily="2" charset="2"/>
              <a:buChar char="ü"/>
            </a:pPr>
            <a:r>
              <a:rPr lang="en-US" dirty="0"/>
              <a:t>Industry – Advertising and Marketing</a:t>
            </a:r>
          </a:p>
          <a:p>
            <a:pPr marL="285750" indent="-285750">
              <a:lnSpc>
                <a:spcPct val="150000"/>
              </a:lnSpc>
              <a:buFont typeface="Wingdings" panose="05000000000000000000" pitchFamily="2" charset="2"/>
              <a:buChar char="ü"/>
            </a:pPr>
            <a:r>
              <a:rPr lang="en-US" dirty="0"/>
              <a:t>CEO - Dan Granger</a:t>
            </a:r>
          </a:p>
          <a:p>
            <a:pPr marL="285750" indent="-285750">
              <a:lnSpc>
                <a:spcPct val="150000"/>
              </a:lnSpc>
              <a:buFont typeface="Wingdings" panose="05000000000000000000" pitchFamily="2" charset="2"/>
              <a:buChar char="ü"/>
            </a:pPr>
            <a:r>
              <a:rPr lang="en-US" dirty="0"/>
              <a:t>Revenue ~ $8 Mn</a:t>
            </a:r>
          </a:p>
          <a:p>
            <a:pPr marL="285750" indent="-285750">
              <a:lnSpc>
                <a:spcPct val="150000"/>
              </a:lnSpc>
              <a:buFont typeface="Wingdings" panose="05000000000000000000" pitchFamily="2" charset="2"/>
              <a:buChar char="ü"/>
            </a:pPr>
            <a:r>
              <a:rPr lang="en-US" dirty="0"/>
              <a:t>3-Year Growth – 1,098 %</a:t>
            </a:r>
          </a:p>
          <a:p>
            <a:pPr marL="285750" indent="-285750">
              <a:lnSpc>
                <a:spcPct val="150000"/>
              </a:lnSpc>
              <a:buFont typeface="Wingdings" panose="05000000000000000000" pitchFamily="2" charset="2"/>
              <a:buChar char="ü"/>
            </a:pPr>
            <a:r>
              <a:rPr lang="en-US" dirty="0"/>
              <a:t>Location – Los Angeles</a:t>
            </a:r>
          </a:p>
          <a:p>
            <a:pPr marL="285750" indent="-285750">
              <a:lnSpc>
                <a:spcPct val="150000"/>
              </a:lnSpc>
              <a:buFont typeface="Wingdings" panose="05000000000000000000" pitchFamily="2" charset="2"/>
              <a:buChar char="ü"/>
            </a:pPr>
            <a:r>
              <a:rPr lang="en-US" dirty="0"/>
              <a:t>Employees Count – 40</a:t>
            </a:r>
          </a:p>
        </p:txBody>
      </p:sp>
    </p:spTree>
    <p:extLst>
      <p:ext uri="{BB962C8B-B14F-4D97-AF65-F5344CB8AC3E}">
        <p14:creationId xmlns:p14="http://schemas.microsoft.com/office/powerpoint/2010/main" val="234356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Need and Challenge</a:t>
            </a:r>
          </a:p>
        </p:txBody>
      </p:sp>
      <p:sp>
        <p:nvSpPr>
          <p:cNvPr id="3" name="Content Placeholder 2"/>
          <p:cNvSpPr>
            <a:spLocks noGrp="1"/>
          </p:cNvSpPr>
          <p:nvPr>
            <p:ph idx="1"/>
          </p:nvPr>
        </p:nvSpPr>
        <p:spPr>
          <a:xfrm>
            <a:off x="197645" y="865950"/>
            <a:ext cx="11744324" cy="2043319"/>
          </a:xfrm>
        </p:spPr>
        <p:txBody>
          <a:bodyPr>
            <a:noAutofit/>
          </a:bodyPr>
          <a:lstStyle/>
          <a:p>
            <a:pPr marL="0" lvl="0" indent="0">
              <a:buClr>
                <a:srgbClr val="1957A3"/>
              </a:buClr>
              <a:buSzTx/>
              <a:buNone/>
              <a:defRPr/>
            </a:pPr>
            <a:r>
              <a:rPr lang="en-US" b="1" dirty="0">
                <a:latin typeface="Calibri" panose="020F0502020204030204" pitchFamily="34" charset="0"/>
              </a:rPr>
              <a:t>Requirements</a:t>
            </a:r>
          </a:p>
          <a:p>
            <a:pPr indent="-342900">
              <a:buFont typeface="Arial" panose="020B0604020202020204" pitchFamily="34" charset="0"/>
              <a:buChar char="•"/>
            </a:pPr>
            <a:r>
              <a:rPr lang="en-IN" kern="1200" dirty="0">
                <a:solidFill>
                  <a:schemeClr val="tx1"/>
                </a:solidFill>
                <a:latin typeface="Calibri" panose="020F0502020204030204" pitchFamily="34" charset="0"/>
              </a:rPr>
              <a:t>Centralizing media data from Media Buying Platforms (Postlog, Strata)</a:t>
            </a:r>
          </a:p>
          <a:p>
            <a:pPr indent="-342900">
              <a:buFont typeface="Arial" panose="020B0604020202020204" pitchFamily="34" charset="0"/>
              <a:buChar char="•"/>
            </a:pPr>
            <a:r>
              <a:rPr lang="en-IN" kern="1200" dirty="0">
                <a:solidFill>
                  <a:schemeClr val="tx1"/>
                </a:solidFill>
                <a:latin typeface="Calibri" panose="020F0502020204030204" pitchFamily="34" charset="0"/>
              </a:rPr>
              <a:t>Appending performance data from Google Analytics, client e-mails</a:t>
            </a:r>
          </a:p>
          <a:p>
            <a:pPr indent="-342900">
              <a:buFont typeface="Arial" panose="020B0604020202020204" pitchFamily="34" charset="0"/>
              <a:buChar char="•"/>
            </a:pPr>
            <a:r>
              <a:rPr lang="en-IN" kern="1200" dirty="0">
                <a:solidFill>
                  <a:schemeClr val="tx1"/>
                </a:solidFill>
                <a:latin typeface="Calibri" panose="020F0502020204030204" pitchFamily="34" charset="0"/>
              </a:rPr>
              <a:t>Enriching data from third party data sources</a:t>
            </a:r>
          </a:p>
          <a:p>
            <a:pPr indent="-342900">
              <a:buFont typeface="Arial" panose="020B0604020202020204" pitchFamily="34" charset="0"/>
              <a:buChar char="•"/>
            </a:pPr>
            <a:r>
              <a:rPr lang="en-IN" kern="1200" dirty="0">
                <a:solidFill>
                  <a:schemeClr val="tx1"/>
                </a:solidFill>
                <a:latin typeface="Calibri" panose="020F0502020204030204" pitchFamily="34" charset="0"/>
              </a:rPr>
              <a:t>Automation of Data Loading and Report publishing</a:t>
            </a:r>
          </a:p>
          <a:p>
            <a:pPr marL="0" lvl="0" indent="0">
              <a:spcBef>
                <a:spcPts val="0"/>
              </a:spcBef>
              <a:buNone/>
            </a:pPr>
            <a:endParaRPr lang="en-US" kern="1200" dirty="0">
              <a:solidFill>
                <a:schemeClr val="tx1"/>
              </a:solidFill>
              <a:latin typeface="Calibri" panose="020F0502020204030204" pitchFamily="34" charset="0"/>
            </a:endParaRPr>
          </a:p>
          <a:p>
            <a:pPr lvl="3"/>
            <a:endParaRPr lang="en-US" sz="2000" dirty="0">
              <a:latin typeface="Calibri" panose="020F0502020204030204" pitchFamily="34" charset="0"/>
            </a:endParaRPr>
          </a:p>
        </p:txBody>
      </p:sp>
      <p:sp>
        <p:nvSpPr>
          <p:cNvPr id="5" name="Content Placeholder 2">
            <a:extLst>
              <a:ext uri="{FF2B5EF4-FFF2-40B4-BE49-F238E27FC236}">
                <a16:creationId xmlns:a16="http://schemas.microsoft.com/office/drawing/2014/main" id="{F8B56579-D46B-49B8-B483-F908830C134D}"/>
              </a:ext>
            </a:extLst>
          </p:cNvPr>
          <p:cNvSpPr txBox="1">
            <a:spLocks/>
          </p:cNvSpPr>
          <p:nvPr/>
        </p:nvSpPr>
        <p:spPr>
          <a:xfrm>
            <a:off x="197645" y="3307946"/>
            <a:ext cx="11744324" cy="25019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fontAlgn="auto">
              <a:spcAft>
                <a:spcPts val="0"/>
              </a:spcAft>
              <a:buClr>
                <a:srgbClr val="1957A3"/>
              </a:buClr>
              <a:buNone/>
              <a:tabLst/>
              <a:defRPr/>
            </a:pPr>
            <a:r>
              <a:rPr lang="en-US" b="1" dirty="0">
                <a:latin typeface="Calibri" panose="020F0502020204030204" pitchFamily="34" charset="0"/>
              </a:rPr>
              <a:t>Challenge</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Company wide data silos</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Lack of data quality</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Lack of data management and governance</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Heavy dependence on analysts’ manual efforts for weekly reporting</a:t>
            </a:r>
            <a:endParaRPr lang="en-US" sz="2000" dirty="0">
              <a:latin typeface="Calibri" panose="020F0502020204030204" pitchFamily="34" charset="0"/>
            </a:endParaRPr>
          </a:p>
        </p:txBody>
      </p:sp>
    </p:spTree>
    <p:extLst>
      <p:ext uri="{BB962C8B-B14F-4D97-AF65-F5344CB8AC3E}">
        <p14:creationId xmlns:p14="http://schemas.microsoft.com/office/powerpoint/2010/main" val="2937417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Architecture</a:t>
            </a:r>
          </a:p>
        </p:txBody>
      </p:sp>
      <p:grpSp>
        <p:nvGrpSpPr>
          <p:cNvPr id="13" name="Group 12"/>
          <p:cNvGrpSpPr/>
          <p:nvPr/>
        </p:nvGrpSpPr>
        <p:grpSpPr>
          <a:xfrm>
            <a:off x="652521" y="1078417"/>
            <a:ext cx="1555845" cy="1486452"/>
            <a:chOff x="599655" y="2415654"/>
            <a:chExt cx="1555845" cy="1486452"/>
          </a:xfrm>
        </p:grpSpPr>
        <p:sp>
          <p:nvSpPr>
            <p:cNvPr id="11" name="Rounded Rectangle 10"/>
            <p:cNvSpPr/>
            <p:nvPr/>
          </p:nvSpPr>
          <p:spPr>
            <a:xfrm>
              <a:off x="599655" y="2415654"/>
              <a:ext cx="1555845" cy="148645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7433" y="2456614"/>
              <a:ext cx="1131977" cy="1384995"/>
            </a:xfrm>
            <a:prstGeom prst="rect">
              <a:avLst/>
            </a:prstGeom>
            <a:noFill/>
          </p:spPr>
          <p:txBody>
            <a:bodyPr wrap="none" rtlCol="0">
              <a:spAutoFit/>
            </a:bodyPr>
            <a:lstStyle/>
            <a:p>
              <a:r>
                <a:rPr lang="en-US" sz="1400" u="sng" dirty="0"/>
                <a:t>Data Sources</a:t>
              </a:r>
            </a:p>
            <a:p>
              <a:endParaRPr lang="en-US" sz="1400" u="sng" dirty="0"/>
            </a:p>
            <a:p>
              <a:r>
                <a:rPr lang="en-US" sz="1400" dirty="0"/>
                <a:t>1. Strata</a:t>
              </a:r>
            </a:p>
            <a:p>
              <a:r>
                <a:rPr lang="en-US" sz="1400" dirty="0"/>
                <a:t>2. Magellan</a:t>
              </a:r>
            </a:p>
            <a:p>
              <a:r>
                <a:rPr lang="en-US" sz="1400" dirty="0"/>
                <a:t>3. Networks</a:t>
              </a:r>
            </a:p>
            <a:p>
              <a:r>
                <a:rPr lang="en-US" sz="1400" dirty="0"/>
                <a:t>4. Clients</a:t>
              </a:r>
            </a:p>
          </p:txBody>
        </p:sp>
      </p:grpSp>
      <p:grpSp>
        <p:nvGrpSpPr>
          <p:cNvPr id="18" name="Group 17"/>
          <p:cNvGrpSpPr/>
          <p:nvPr/>
        </p:nvGrpSpPr>
        <p:grpSpPr>
          <a:xfrm>
            <a:off x="652522" y="2961068"/>
            <a:ext cx="1555846" cy="1297688"/>
            <a:chOff x="2745511" y="2537909"/>
            <a:chExt cx="1789557" cy="1297688"/>
          </a:xfrm>
        </p:grpSpPr>
        <p:sp>
          <p:nvSpPr>
            <p:cNvPr id="14" name="Rounded Rectangle 13"/>
            <p:cNvSpPr/>
            <p:nvPr/>
          </p:nvSpPr>
          <p:spPr>
            <a:xfrm>
              <a:off x="2745511" y="2537909"/>
              <a:ext cx="1789557" cy="1297688"/>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23536" y="2537909"/>
              <a:ext cx="1321580" cy="1169551"/>
            </a:xfrm>
            <a:prstGeom prst="rect">
              <a:avLst/>
            </a:prstGeom>
            <a:noFill/>
          </p:spPr>
          <p:txBody>
            <a:bodyPr wrap="none" rtlCol="0">
              <a:spAutoFit/>
            </a:bodyPr>
            <a:lstStyle/>
            <a:p>
              <a:pPr algn="ctr"/>
              <a:r>
                <a:rPr lang="en-US" sz="1400" u="sng" dirty="0"/>
                <a:t>Data Types</a:t>
              </a:r>
            </a:p>
            <a:p>
              <a:pPr algn="ctr"/>
              <a:endParaRPr lang="en-US" sz="1400" u="sng" dirty="0"/>
            </a:p>
            <a:p>
              <a:r>
                <a:rPr lang="en-US" sz="1400" dirty="0"/>
                <a:t>1. Media </a:t>
              </a:r>
            </a:p>
            <a:p>
              <a:r>
                <a:rPr lang="en-US" sz="1400" dirty="0"/>
                <a:t>2. Performance</a:t>
              </a:r>
            </a:p>
            <a:p>
              <a:r>
                <a:rPr lang="en-US" sz="1400" dirty="0"/>
                <a:t>3. Attribution</a:t>
              </a:r>
            </a:p>
          </p:txBody>
        </p:sp>
      </p:grpSp>
      <p:grpSp>
        <p:nvGrpSpPr>
          <p:cNvPr id="19" name="Group 18"/>
          <p:cNvGrpSpPr/>
          <p:nvPr/>
        </p:nvGrpSpPr>
        <p:grpSpPr>
          <a:xfrm>
            <a:off x="652521" y="4658948"/>
            <a:ext cx="1555845" cy="1542199"/>
            <a:chOff x="4947083" y="2359907"/>
            <a:chExt cx="1967553" cy="1542199"/>
          </a:xfrm>
        </p:grpSpPr>
        <p:pic>
          <p:nvPicPr>
            <p:cNvPr id="5" name="Picture 4"/>
            <p:cNvPicPr>
              <a:picLocks noChangeAspect="1"/>
            </p:cNvPicPr>
            <p:nvPr/>
          </p:nvPicPr>
          <p:blipFill>
            <a:blip r:embed="rId2"/>
            <a:stretch>
              <a:fillRect/>
            </a:stretch>
          </p:blipFill>
          <p:spPr>
            <a:xfrm>
              <a:off x="4987008" y="2831037"/>
              <a:ext cx="708302" cy="571599"/>
            </a:xfrm>
            <a:prstGeom prst="rect">
              <a:avLst/>
            </a:prstGeom>
          </p:spPr>
        </p:pic>
        <p:pic>
          <p:nvPicPr>
            <p:cNvPr id="7" name="Picture 6"/>
            <p:cNvPicPr>
              <a:picLocks noChangeAspect="1"/>
            </p:cNvPicPr>
            <p:nvPr/>
          </p:nvPicPr>
          <p:blipFill>
            <a:blip r:embed="rId3"/>
            <a:stretch>
              <a:fillRect/>
            </a:stretch>
          </p:blipFill>
          <p:spPr>
            <a:xfrm>
              <a:off x="6176750" y="2856795"/>
              <a:ext cx="578313" cy="534075"/>
            </a:xfrm>
            <a:prstGeom prst="rect">
              <a:avLst/>
            </a:prstGeom>
          </p:spPr>
        </p:pic>
        <p:pic>
          <p:nvPicPr>
            <p:cNvPr id="8" name="Picture 7"/>
            <p:cNvPicPr>
              <a:picLocks noChangeAspect="1"/>
            </p:cNvPicPr>
            <p:nvPr/>
          </p:nvPicPr>
          <p:blipFill>
            <a:blip r:embed="rId4"/>
            <a:stretch>
              <a:fillRect/>
            </a:stretch>
          </p:blipFill>
          <p:spPr>
            <a:xfrm>
              <a:off x="5598577" y="3331732"/>
              <a:ext cx="578173" cy="471096"/>
            </a:xfrm>
            <a:prstGeom prst="rect">
              <a:avLst/>
            </a:prstGeom>
          </p:spPr>
        </p:pic>
        <p:sp>
          <p:nvSpPr>
            <p:cNvPr id="16" name="Rounded Rectangle 15"/>
            <p:cNvSpPr/>
            <p:nvPr/>
          </p:nvSpPr>
          <p:spPr>
            <a:xfrm>
              <a:off x="4947083" y="2359907"/>
              <a:ext cx="1967553" cy="154219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206202" y="2414999"/>
              <a:ext cx="1160959" cy="307777"/>
            </a:xfrm>
            <a:prstGeom prst="rect">
              <a:avLst/>
            </a:prstGeom>
            <a:noFill/>
          </p:spPr>
          <p:txBody>
            <a:bodyPr wrap="none" rtlCol="0">
              <a:spAutoFit/>
            </a:bodyPr>
            <a:lstStyle/>
            <a:p>
              <a:r>
                <a:rPr lang="en-US" sz="1400" u="sng" dirty="0"/>
                <a:t>Data Formats</a:t>
              </a:r>
            </a:p>
          </p:txBody>
        </p:sp>
      </p:grpSp>
      <p:sp>
        <p:nvSpPr>
          <p:cNvPr id="23" name="Rounded Rectangle 22"/>
          <p:cNvSpPr/>
          <p:nvPr/>
        </p:nvSpPr>
        <p:spPr>
          <a:xfrm>
            <a:off x="4566277" y="1500118"/>
            <a:ext cx="2789866" cy="4223945"/>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5"/>
          <a:stretch>
            <a:fillRect/>
          </a:stretch>
        </p:blipFill>
        <p:spPr>
          <a:xfrm>
            <a:off x="4766680" y="1647320"/>
            <a:ext cx="1552234" cy="888484"/>
          </a:xfrm>
          <a:prstGeom prst="rect">
            <a:avLst/>
          </a:prstGeom>
        </p:spPr>
      </p:pic>
      <p:pic>
        <p:nvPicPr>
          <p:cNvPr id="28" name="Picture 27"/>
          <p:cNvPicPr>
            <a:picLocks noChangeAspect="1"/>
          </p:cNvPicPr>
          <p:nvPr/>
        </p:nvPicPr>
        <p:blipFill>
          <a:blip r:embed="rId6"/>
          <a:stretch>
            <a:fillRect/>
          </a:stretch>
        </p:blipFill>
        <p:spPr>
          <a:xfrm>
            <a:off x="6069807" y="1897634"/>
            <a:ext cx="626899" cy="576747"/>
          </a:xfrm>
          <a:prstGeom prst="rect">
            <a:avLst/>
          </a:prstGeom>
        </p:spPr>
      </p:pic>
      <p:sp>
        <p:nvSpPr>
          <p:cNvPr id="20" name="TextBox 19"/>
          <p:cNvSpPr txBox="1"/>
          <p:nvPr/>
        </p:nvSpPr>
        <p:spPr>
          <a:xfrm>
            <a:off x="5258437" y="2871897"/>
            <a:ext cx="1622739" cy="1600438"/>
          </a:xfrm>
          <a:prstGeom prst="rect">
            <a:avLst/>
          </a:prstGeom>
          <a:noFill/>
        </p:spPr>
        <p:txBody>
          <a:bodyPr wrap="square" rtlCol="0">
            <a:spAutoFit/>
          </a:bodyPr>
          <a:lstStyle/>
          <a:p>
            <a:pPr algn="ctr"/>
            <a:r>
              <a:rPr lang="en-US" sz="1400" u="sng" dirty="0"/>
              <a:t>Data Tables</a:t>
            </a:r>
          </a:p>
          <a:p>
            <a:endParaRPr lang="en-US" sz="1400" u="sng" dirty="0"/>
          </a:p>
          <a:p>
            <a:r>
              <a:rPr lang="en-US" sz="1400" dirty="0"/>
              <a:t>1. Strata Digital</a:t>
            </a:r>
          </a:p>
          <a:p>
            <a:r>
              <a:rPr lang="en-US" sz="1400" dirty="0"/>
              <a:t>2. Strata Spot</a:t>
            </a:r>
          </a:p>
          <a:p>
            <a:r>
              <a:rPr lang="en-US" sz="1400" dirty="0"/>
              <a:t>3. Magellan</a:t>
            </a:r>
          </a:p>
          <a:p>
            <a:r>
              <a:rPr lang="en-US" sz="1400" dirty="0"/>
              <a:t>4. Streaming</a:t>
            </a:r>
          </a:p>
          <a:p>
            <a:r>
              <a:rPr lang="en-US" sz="1400" dirty="0"/>
              <a:t>Etc.</a:t>
            </a:r>
          </a:p>
        </p:txBody>
      </p:sp>
      <p:sp>
        <p:nvSpPr>
          <p:cNvPr id="3" name="Right Arrow 2"/>
          <p:cNvSpPr/>
          <p:nvPr/>
        </p:nvSpPr>
        <p:spPr>
          <a:xfrm>
            <a:off x="2494374" y="2961068"/>
            <a:ext cx="1923080" cy="1116522"/>
          </a:xfrm>
          <a:prstGeom prst="rightArrow">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7642149" y="2961068"/>
            <a:ext cx="1899456" cy="1116522"/>
          </a:xfrm>
          <a:prstGeom prst="rightArrow">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768958" y="3300388"/>
            <a:ext cx="1222956" cy="461665"/>
          </a:xfrm>
          <a:prstGeom prst="rect">
            <a:avLst/>
          </a:prstGeom>
          <a:noFill/>
        </p:spPr>
        <p:txBody>
          <a:bodyPr wrap="square" rtlCol="0">
            <a:spAutoFit/>
          </a:bodyPr>
          <a:lstStyle/>
          <a:p>
            <a:r>
              <a:rPr lang="en-US" sz="1200" dirty="0"/>
              <a:t>Transform with Python Modules</a:t>
            </a:r>
          </a:p>
        </p:txBody>
      </p:sp>
      <p:sp>
        <p:nvSpPr>
          <p:cNvPr id="25" name="TextBox 24"/>
          <p:cNvSpPr txBox="1"/>
          <p:nvPr/>
        </p:nvSpPr>
        <p:spPr>
          <a:xfrm>
            <a:off x="7980399" y="3380829"/>
            <a:ext cx="1222956" cy="276999"/>
          </a:xfrm>
          <a:prstGeom prst="rect">
            <a:avLst/>
          </a:prstGeom>
          <a:noFill/>
        </p:spPr>
        <p:txBody>
          <a:bodyPr wrap="square" rtlCol="0">
            <a:spAutoFit/>
          </a:bodyPr>
          <a:lstStyle/>
          <a:p>
            <a:r>
              <a:rPr lang="en-US" sz="1200" dirty="0"/>
              <a:t>Custom SQL</a:t>
            </a:r>
          </a:p>
        </p:txBody>
      </p:sp>
      <p:pic>
        <p:nvPicPr>
          <p:cNvPr id="1026" name="Picture 2" descr="Image result for tablea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7611" y="2856346"/>
            <a:ext cx="1952990" cy="113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2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13D7-100B-49DF-9BE7-4BB2BD2A5393}"/>
              </a:ext>
            </a:extLst>
          </p:cNvPr>
          <p:cNvSpPr>
            <a:spLocks noGrp="1"/>
          </p:cNvSpPr>
          <p:nvPr>
            <p:ph type="title"/>
          </p:nvPr>
        </p:nvSpPr>
        <p:spPr/>
        <p:txBody>
          <a:bodyPr/>
          <a:lstStyle/>
          <a:p>
            <a:r>
              <a:rPr lang="en-IN" dirty="0"/>
              <a:t>Issues with the Current System</a:t>
            </a:r>
          </a:p>
        </p:txBody>
      </p:sp>
      <p:sp>
        <p:nvSpPr>
          <p:cNvPr id="3" name="Text Placeholder 2">
            <a:extLst>
              <a:ext uri="{FF2B5EF4-FFF2-40B4-BE49-F238E27FC236}">
                <a16:creationId xmlns:a16="http://schemas.microsoft.com/office/drawing/2014/main" id="{C0D20193-7B54-430C-908E-F1DD78080E3A}"/>
              </a:ext>
            </a:extLst>
          </p:cNvPr>
          <p:cNvSpPr>
            <a:spLocks noGrp="1"/>
          </p:cNvSpPr>
          <p:nvPr>
            <p:ph type="body" idx="1"/>
          </p:nvPr>
        </p:nvSpPr>
        <p:spPr>
          <a:xfrm>
            <a:off x="599655" y="1989446"/>
            <a:ext cx="10940304" cy="2787271"/>
          </a:xfrm>
        </p:spPr>
        <p:txBody>
          <a:bodyPr>
            <a:normAutofit/>
          </a:bodyPr>
          <a:lstStyle/>
          <a:p>
            <a:pPr>
              <a:buFont typeface="Arial" panose="020B0604020202020204" pitchFamily="34" charset="0"/>
              <a:buChar char="•"/>
            </a:pPr>
            <a:r>
              <a:rPr lang="en-IN" dirty="0">
                <a:latin typeface="+mn-lt"/>
              </a:rPr>
              <a:t>Timeliness – More time on client on boarding and reports publishing `~ 24 Hours – Manual Process</a:t>
            </a:r>
          </a:p>
          <a:p>
            <a:pPr>
              <a:buFont typeface="Arial" panose="020B0604020202020204" pitchFamily="34" charset="0"/>
              <a:buChar char="•"/>
            </a:pPr>
            <a:r>
              <a:rPr lang="en-IN" dirty="0">
                <a:latin typeface="+mn-lt"/>
              </a:rPr>
              <a:t>Flexibility – Not supporting ad-hoc analysis</a:t>
            </a:r>
          </a:p>
          <a:p>
            <a:pPr>
              <a:buFont typeface="Arial" panose="020B0604020202020204" pitchFamily="34" charset="0"/>
              <a:buChar char="•"/>
            </a:pPr>
            <a:r>
              <a:rPr lang="en-IN" dirty="0">
                <a:latin typeface="+mn-lt"/>
              </a:rPr>
              <a:t>Quality – No Data Model and Lineage </a:t>
            </a:r>
          </a:p>
          <a:p>
            <a:pPr>
              <a:buFont typeface="Arial" panose="020B0604020202020204" pitchFamily="34" charset="0"/>
              <a:buChar char="•"/>
            </a:pPr>
            <a:r>
              <a:rPr lang="en-IN" dirty="0">
                <a:latin typeface="+mn-lt"/>
              </a:rPr>
              <a:t>Findability – Hard for Non-IT people/ Business Analyst</a:t>
            </a:r>
          </a:p>
          <a:p>
            <a:pPr>
              <a:buFont typeface="Arial" panose="020B0604020202020204" pitchFamily="34" charset="0"/>
              <a:buChar char="•"/>
            </a:pPr>
            <a:r>
              <a:rPr lang="en-IN" dirty="0">
                <a:latin typeface="+mn-lt"/>
              </a:rPr>
              <a:t>Scalability – Unable to process the large volume of data   </a:t>
            </a:r>
          </a:p>
        </p:txBody>
      </p:sp>
    </p:spTree>
    <p:extLst>
      <p:ext uri="{BB962C8B-B14F-4D97-AF65-F5344CB8AC3E}">
        <p14:creationId xmlns:p14="http://schemas.microsoft.com/office/powerpoint/2010/main" val="295668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40" y="77743"/>
            <a:ext cx="10940304" cy="408349"/>
          </a:xfrm>
        </p:spPr>
        <p:txBody>
          <a:bodyPr/>
          <a:lstStyle/>
          <a:p>
            <a:r>
              <a:rPr lang="en-US" dirty="0"/>
              <a:t>Proposed High Level Solution</a:t>
            </a:r>
          </a:p>
        </p:txBody>
      </p:sp>
      <p:sp>
        <p:nvSpPr>
          <p:cNvPr id="7" name="Rounded Rectangle 3">
            <a:extLst>
              <a:ext uri="{FF2B5EF4-FFF2-40B4-BE49-F238E27FC236}">
                <a16:creationId xmlns:a16="http://schemas.microsoft.com/office/drawing/2014/main" id="{CCD09573-A043-4BC7-801A-856E0E6ECA5D}"/>
              </a:ext>
            </a:extLst>
          </p:cNvPr>
          <p:cNvSpPr/>
          <p:nvPr/>
        </p:nvSpPr>
        <p:spPr>
          <a:xfrm>
            <a:off x="757145" y="1533272"/>
            <a:ext cx="1315186" cy="780567"/>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611D0B8-944A-4E1F-A745-91A13B2D18F6}"/>
              </a:ext>
            </a:extLst>
          </p:cNvPr>
          <p:cNvSpPr/>
          <p:nvPr/>
        </p:nvSpPr>
        <p:spPr>
          <a:xfrm>
            <a:off x="846642" y="1593379"/>
            <a:ext cx="1082974" cy="954107"/>
          </a:xfrm>
          <a:prstGeom prst="rect">
            <a:avLst/>
          </a:prstGeom>
        </p:spPr>
        <p:txBody>
          <a:bodyPr wrap="square">
            <a:spAutoFit/>
          </a:bodyPr>
          <a:lstStyle/>
          <a:p>
            <a:pPr algn="ctr"/>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Post Log</a:t>
            </a:r>
          </a:p>
          <a:p>
            <a:pPr algn="ctr"/>
            <a:r>
              <a:rPr lang="en-US"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(PDF, Excel,</a:t>
            </a:r>
          </a:p>
          <a:p>
            <a:pPr algn="ctr"/>
            <a:r>
              <a:rPr lang="en-US"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E-Mail)</a:t>
            </a:r>
          </a:p>
          <a:p>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ounded Rectangle 3">
            <a:extLst>
              <a:ext uri="{FF2B5EF4-FFF2-40B4-BE49-F238E27FC236}">
                <a16:creationId xmlns:a16="http://schemas.microsoft.com/office/drawing/2014/main" id="{9408515B-AC4F-4167-B2F1-CC4F5C17222E}"/>
              </a:ext>
            </a:extLst>
          </p:cNvPr>
          <p:cNvSpPr/>
          <p:nvPr/>
        </p:nvSpPr>
        <p:spPr>
          <a:xfrm>
            <a:off x="757145" y="2557875"/>
            <a:ext cx="1315186" cy="780567"/>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542154C-489C-45D6-8045-1A54A9401BC6}"/>
              </a:ext>
            </a:extLst>
          </p:cNvPr>
          <p:cNvSpPr/>
          <p:nvPr/>
        </p:nvSpPr>
        <p:spPr>
          <a:xfrm>
            <a:off x="811521" y="2685916"/>
            <a:ext cx="1254626" cy="738664"/>
          </a:xfrm>
          <a:prstGeom prst="rect">
            <a:avLst/>
          </a:prstGeom>
        </p:spPr>
        <p:txBody>
          <a:bodyPr wrap="square">
            <a:spAutoFit/>
          </a:bodyPr>
          <a:lstStyle/>
          <a:p>
            <a:pPr algn="ctr"/>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Strata</a:t>
            </a:r>
          </a:p>
          <a:p>
            <a:pPr algn="ctr"/>
            <a:r>
              <a:rPr lang="en-US"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(API)</a:t>
            </a:r>
            <a:endParaRPr lang="en-US" sz="1400"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a:p>
            <a:pPr algn="ct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ounded Rectangle 3">
            <a:extLst>
              <a:ext uri="{FF2B5EF4-FFF2-40B4-BE49-F238E27FC236}">
                <a16:creationId xmlns:a16="http://schemas.microsoft.com/office/drawing/2014/main" id="{D9E25E5E-9191-4BC6-90EE-EBDD54384ABF}"/>
              </a:ext>
            </a:extLst>
          </p:cNvPr>
          <p:cNvSpPr/>
          <p:nvPr/>
        </p:nvSpPr>
        <p:spPr>
          <a:xfrm>
            <a:off x="757145" y="3641339"/>
            <a:ext cx="1315186" cy="780567"/>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3">
            <a:extLst>
              <a:ext uri="{FF2B5EF4-FFF2-40B4-BE49-F238E27FC236}">
                <a16:creationId xmlns:a16="http://schemas.microsoft.com/office/drawing/2014/main" id="{F3363AC7-9E88-48E8-8497-7B92FCA35BAF}"/>
              </a:ext>
            </a:extLst>
          </p:cNvPr>
          <p:cNvSpPr/>
          <p:nvPr/>
        </p:nvSpPr>
        <p:spPr>
          <a:xfrm>
            <a:off x="757145" y="4759642"/>
            <a:ext cx="1315186" cy="780567"/>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841C8D9-BDEA-4A69-BD2A-3B7D835BD861}"/>
              </a:ext>
            </a:extLst>
          </p:cNvPr>
          <p:cNvSpPr/>
          <p:nvPr/>
        </p:nvSpPr>
        <p:spPr>
          <a:xfrm>
            <a:off x="853116" y="4789108"/>
            <a:ext cx="1076500" cy="738664"/>
          </a:xfrm>
          <a:prstGeom prst="rect">
            <a:avLst/>
          </a:prstGeom>
        </p:spPr>
        <p:txBody>
          <a:bodyPr wrap="square">
            <a:spAutoFit/>
          </a:bodyPr>
          <a:lstStyle/>
          <a:p>
            <a:pPr algn="ctr"/>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Other    Sources     </a:t>
            </a:r>
            <a:r>
              <a:rPr lang="en-US"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r>
              <a:rPr lang="en-IN"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Heroku)</a:t>
            </a:r>
            <a:endParaRPr lang="en-US"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Right Arrow 30">
            <a:extLst>
              <a:ext uri="{FF2B5EF4-FFF2-40B4-BE49-F238E27FC236}">
                <a16:creationId xmlns:a16="http://schemas.microsoft.com/office/drawing/2014/main" id="{D668C6C9-9642-4598-B0A7-45EEDD06CA8D}"/>
              </a:ext>
            </a:extLst>
          </p:cNvPr>
          <p:cNvSpPr/>
          <p:nvPr/>
        </p:nvSpPr>
        <p:spPr>
          <a:xfrm>
            <a:off x="2105951" y="1786941"/>
            <a:ext cx="734012" cy="27456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30">
            <a:extLst>
              <a:ext uri="{FF2B5EF4-FFF2-40B4-BE49-F238E27FC236}">
                <a16:creationId xmlns:a16="http://schemas.microsoft.com/office/drawing/2014/main" id="{6CA522EF-D272-469A-9B53-333E55D9BCD4}"/>
              </a:ext>
            </a:extLst>
          </p:cNvPr>
          <p:cNvSpPr/>
          <p:nvPr/>
        </p:nvSpPr>
        <p:spPr>
          <a:xfrm>
            <a:off x="2117069" y="2825450"/>
            <a:ext cx="734012" cy="2432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30">
            <a:extLst>
              <a:ext uri="{FF2B5EF4-FFF2-40B4-BE49-F238E27FC236}">
                <a16:creationId xmlns:a16="http://schemas.microsoft.com/office/drawing/2014/main" id="{B2D8952E-49F4-4390-9085-8409AEB19E25}"/>
              </a:ext>
            </a:extLst>
          </p:cNvPr>
          <p:cNvSpPr/>
          <p:nvPr/>
        </p:nvSpPr>
        <p:spPr>
          <a:xfrm>
            <a:off x="2105951" y="3835000"/>
            <a:ext cx="734012" cy="2298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0">
            <a:extLst>
              <a:ext uri="{FF2B5EF4-FFF2-40B4-BE49-F238E27FC236}">
                <a16:creationId xmlns:a16="http://schemas.microsoft.com/office/drawing/2014/main" id="{5AC63C9D-9593-4A79-86E7-CBEC56233ECE}"/>
              </a:ext>
            </a:extLst>
          </p:cNvPr>
          <p:cNvSpPr/>
          <p:nvPr/>
        </p:nvSpPr>
        <p:spPr>
          <a:xfrm>
            <a:off x="2105950" y="5001296"/>
            <a:ext cx="734012" cy="2298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3BAF9AB1-CAB6-4A77-A436-387D4BF547DC}"/>
              </a:ext>
            </a:extLst>
          </p:cNvPr>
          <p:cNvSpPr/>
          <p:nvPr/>
        </p:nvSpPr>
        <p:spPr>
          <a:xfrm>
            <a:off x="2878905" y="1445719"/>
            <a:ext cx="1082974" cy="409449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 descr="Image result for data lake images">
            <a:extLst>
              <a:ext uri="{FF2B5EF4-FFF2-40B4-BE49-F238E27FC236}">
                <a16:creationId xmlns:a16="http://schemas.microsoft.com/office/drawing/2014/main" id="{C3B9C184-DCC9-4D7B-BE19-F1964972DAFA}"/>
              </a:ext>
            </a:extLst>
          </p:cNvPr>
          <p:cNvSpPr>
            <a:spLocks noChangeAspect="1" noChangeArrowheads="1"/>
          </p:cNvSpPr>
          <p:nvPr/>
        </p:nvSpPr>
        <p:spPr bwMode="auto">
          <a:xfrm>
            <a:off x="7672471" y="31663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Rectangle 23">
            <a:extLst>
              <a:ext uri="{FF2B5EF4-FFF2-40B4-BE49-F238E27FC236}">
                <a16:creationId xmlns:a16="http://schemas.microsoft.com/office/drawing/2014/main" id="{3600AD00-1D81-43C5-9B68-895B94C4143E}"/>
              </a:ext>
            </a:extLst>
          </p:cNvPr>
          <p:cNvSpPr/>
          <p:nvPr/>
        </p:nvSpPr>
        <p:spPr>
          <a:xfrm>
            <a:off x="826784" y="3676179"/>
            <a:ext cx="1228245" cy="738664"/>
          </a:xfrm>
          <a:prstGeom prst="rect">
            <a:avLst/>
          </a:prstGeom>
        </p:spPr>
        <p:txBody>
          <a:bodyPr wrap="square">
            <a:spAutoFit/>
          </a:bodyPr>
          <a:lstStyle/>
          <a:p>
            <a:pPr algn="ctr"/>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Google  Analytics</a:t>
            </a:r>
          </a:p>
          <a:p>
            <a:pPr algn="ctr"/>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/Periscope</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EB835F82-0CD8-479C-A5B1-AC2EC93AD8A4}"/>
              </a:ext>
            </a:extLst>
          </p:cNvPr>
          <p:cNvSpPr/>
          <p:nvPr/>
        </p:nvSpPr>
        <p:spPr>
          <a:xfrm>
            <a:off x="2741781" y="2802297"/>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AWS S3</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ight Arrow 30">
            <a:extLst>
              <a:ext uri="{FF2B5EF4-FFF2-40B4-BE49-F238E27FC236}">
                <a16:creationId xmlns:a16="http://schemas.microsoft.com/office/drawing/2014/main" id="{5A3D43AC-6A4F-400A-965A-7E2243BCF901}"/>
              </a:ext>
            </a:extLst>
          </p:cNvPr>
          <p:cNvSpPr/>
          <p:nvPr/>
        </p:nvSpPr>
        <p:spPr>
          <a:xfrm>
            <a:off x="4000821" y="3285713"/>
            <a:ext cx="515928" cy="24468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8AC9E951-75EA-457F-89A8-935284F5C427}"/>
              </a:ext>
            </a:extLst>
          </p:cNvPr>
          <p:cNvSpPr/>
          <p:nvPr/>
        </p:nvSpPr>
        <p:spPr>
          <a:xfrm>
            <a:off x="6154593" y="1377335"/>
            <a:ext cx="1082974" cy="409449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D61C4E-47EC-464A-A23E-3ACCDB5A17B9}"/>
              </a:ext>
            </a:extLst>
          </p:cNvPr>
          <p:cNvSpPr/>
          <p:nvPr/>
        </p:nvSpPr>
        <p:spPr>
          <a:xfrm>
            <a:off x="5868855" y="2744838"/>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ETL Glue</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ounded Rectangle 9">
            <a:extLst>
              <a:ext uri="{FF2B5EF4-FFF2-40B4-BE49-F238E27FC236}">
                <a16:creationId xmlns:a16="http://schemas.microsoft.com/office/drawing/2014/main" id="{0D5A8D4D-435D-40CF-B577-614A81DF6F3A}"/>
              </a:ext>
            </a:extLst>
          </p:cNvPr>
          <p:cNvSpPr/>
          <p:nvPr/>
        </p:nvSpPr>
        <p:spPr>
          <a:xfrm>
            <a:off x="7753495" y="1364898"/>
            <a:ext cx="1082974" cy="409449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30">
            <a:extLst>
              <a:ext uri="{FF2B5EF4-FFF2-40B4-BE49-F238E27FC236}">
                <a16:creationId xmlns:a16="http://schemas.microsoft.com/office/drawing/2014/main" id="{60B4F217-ACD9-4B7F-A515-0C9D88208251}"/>
              </a:ext>
            </a:extLst>
          </p:cNvPr>
          <p:cNvSpPr/>
          <p:nvPr/>
        </p:nvSpPr>
        <p:spPr>
          <a:xfrm>
            <a:off x="7237567" y="3285712"/>
            <a:ext cx="515928" cy="24468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9B0FEC7-48CE-4F18-8AF5-4EBB3EAE6EDA}"/>
              </a:ext>
            </a:extLst>
          </p:cNvPr>
          <p:cNvSpPr/>
          <p:nvPr/>
        </p:nvSpPr>
        <p:spPr>
          <a:xfrm>
            <a:off x="7582665" y="2680257"/>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Red Shift </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Rounded Rectangle 9">
            <a:extLst>
              <a:ext uri="{FF2B5EF4-FFF2-40B4-BE49-F238E27FC236}">
                <a16:creationId xmlns:a16="http://schemas.microsoft.com/office/drawing/2014/main" id="{BC67B01A-89C5-4120-835F-B4A547951C5C}"/>
              </a:ext>
            </a:extLst>
          </p:cNvPr>
          <p:cNvSpPr/>
          <p:nvPr/>
        </p:nvSpPr>
        <p:spPr>
          <a:xfrm>
            <a:off x="9436191" y="1306321"/>
            <a:ext cx="1082974" cy="2074934"/>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0">
            <a:extLst>
              <a:ext uri="{FF2B5EF4-FFF2-40B4-BE49-F238E27FC236}">
                <a16:creationId xmlns:a16="http://schemas.microsoft.com/office/drawing/2014/main" id="{DE1244B8-1959-45B8-8377-6B4DEA9EEA31}"/>
              </a:ext>
            </a:extLst>
          </p:cNvPr>
          <p:cNvSpPr/>
          <p:nvPr/>
        </p:nvSpPr>
        <p:spPr>
          <a:xfrm>
            <a:off x="8857659" y="2359875"/>
            <a:ext cx="515928" cy="24468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B83B9DF-95DA-45F8-83C7-9CADE3A45191}"/>
              </a:ext>
            </a:extLst>
          </p:cNvPr>
          <p:cNvSpPr/>
          <p:nvPr/>
        </p:nvSpPr>
        <p:spPr>
          <a:xfrm>
            <a:off x="9174028" y="1456851"/>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Tableau</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Rounded Rectangle 9">
            <a:extLst>
              <a:ext uri="{FF2B5EF4-FFF2-40B4-BE49-F238E27FC236}">
                <a16:creationId xmlns:a16="http://schemas.microsoft.com/office/drawing/2014/main" id="{BF95A875-8221-4DB7-9B4D-828376FE927E}"/>
              </a:ext>
            </a:extLst>
          </p:cNvPr>
          <p:cNvSpPr/>
          <p:nvPr/>
        </p:nvSpPr>
        <p:spPr>
          <a:xfrm>
            <a:off x="2839962" y="5668083"/>
            <a:ext cx="4341950" cy="80778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A4D2099-629D-44AB-97DC-7715742527FA}"/>
              </a:ext>
            </a:extLst>
          </p:cNvPr>
          <p:cNvSpPr/>
          <p:nvPr/>
        </p:nvSpPr>
        <p:spPr>
          <a:xfrm>
            <a:off x="3775396" y="5918084"/>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Cloud Watch </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82C2126-4DE7-4340-9876-68C1052E6DB6}"/>
              </a:ext>
            </a:extLst>
          </p:cNvPr>
          <p:cNvSpPr/>
          <p:nvPr/>
        </p:nvSpPr>
        <p:spPr>
          <a:xfrm>
            <a:off x="5648954" y="5932735"/>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IAM Security</a:t>
            </a:r>
            <a:r>
              <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a:t>
            </a:r>
          </a:p>
        </p:txBody>
      </p:sp>
      <p:pic>
        <p:nvPicPr>
          <p:cNvPr id="43" name="Picture 42">
            <a:extLst>
              <a:ext uri="{FF2B5EF4-FFF2-40B4-BE49-F238E27FC236}">
                <a16:creationId xmlns:a16="http://schemas.microsoft.com/office/drawing/2014/main" id="{FD7FBC9E-2839-4D49-9F14-6948EF88E7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9708" y="3581276"/>
            <a:ext cx="521367" cy="625640"/>
          </a:xfrm>
          <a:prstGeom prst="rect">
            <a:avLst/>
          </a:prstGeom>
        </p:spPr>
      </p:pic>
      <p:pic>
        <p:nvPicPr>
          <p:cNvPr id="44" name="Picture 43">
            <a:extLst>
              <a:ext uri="{FF2B5EF4-FFF2-40B4-BE49-F238E27FC236}">
                <a16:creationId xmlns:a16="http://schemas.microsoft.com/office/drawing/2014/main" id="{0EA9B1DD-D60C-47BB-910D-27BC298877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3985" y="3620810"/>
            <a:ext cx="548640" cy="603504"/>
          </a:xfrm>
          <a:prstGeom prst="rect">
            <a:avLst/>
          </a:prstGeom>
        </p:spPr>
      </p:pic>
      <p:pic>
        <p:nvPicPr>
          <p:cNvPr id="46" name="Picture 45">
            <a:extLst>
              <a:ext uri="{FF2B5EF4-FFF2-40B4-BE49-F238E27FC236}">
                <a16:creationId xmlns:a16="http://schemas.microsoft.com/office/drawing/2014/main" id="{08013F6A-9DC1-4619-A54C-D3BD7FB708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2853" y="3541037"/>
            <a:ext cx="526453" cy="636067"/>
          </a:xfrm>
          <a:prstGeom prst="rect">
            <a:avLst/>
          </a:prstGeom>
        </p:spPr>
      </p:pic>
      <p:pic>
        <p:nvPicPr>
          <p:cNvPr id="1026" name="Picture 2" descr="Image result for tableau logo">
            <a:extLst>
              <a:ext uri="{FF2B5EF4-FFF2-40B4-BE49-F238E27FC236}">
                <a16:creationId xmlns:a16="http://schemas.microsoft.com/office/drawing/2014/main" id="{8C8A79BF-00C6-4186-BBC8-66189B6C76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38727" y="2088218"/>
            <a:ext cx="877901" cy="87790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21C2A84-6739-4350-9502-607032A5E153}"/>
              </a:ext>
            </a:extLst>
          </p:cNvPr>
          <p:cNvSpPr/>
          <p:nvPr/>
        </p:nvSpPr>
        <p:spPr>
          <a:xfrm>
            <a:off x="2653912" y="887550"/>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Storage</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EB1B1B41-AEF3-43BD-A958-3350B67A595B}"/>
              </a:ext>
            </a:extLst>
          </p:cNvPr>
          <p:cNvSpPr/>
          <p:nvPr/>
        </p:nvSpPr>
        <p:spPr>
          <a:xfrm>
            <a:off x="5814550" y="841865"/>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Compute</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BFCA021C-145B-4E14-8A75-56E668E70292}"/>
              </a:ext>
            </a:extLst>
          </p:cNvPr>
          <p:cNvSpPr/>
          <p:nvPr/>
        </p:nvSpPr>
        <p:spPr>
          <a:xfrm>
            <a:off x="7440232" y="841865"/>
            <a:ext cx="1532958" cy="523220"/>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Database	</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1024AA7F-292E-4961-B832-14C160FA9AFF}"/>
              </a:ext>
            </a:extLst>
          </p:cNvPr>
          <p:cNvSpPr/>
          <p:nvPr/>
        </p:nvSpPr>
        <p:spPr>
          <a:xfrm>
            <a:off x="9158639" y="873852"/>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Visualization</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ounded Rectangle 9">
            <a:extLst>
              <a:ext uri="{FF2B5EF4-FFF2-40B4-BE49-F238E27FC236}">
                <a16:creationId xmlns:a16="http://schemas.microsoft.com/office/drawing/2014/main" id="{52489792-CFB5-4DBB-8D4D-3359AD8FFFE9}"/>
              </a:ext>
            </a:extLst>
          </p:cNvPr>
          <p:cNvSpPr/>
          <p:nvPr/>
        </p:nvSpPr>
        <p:spPr>
          <a:xfrm>
            <a:off x="4518576" y="1405024"/>
            <a:ext cx="1082974" cy="409449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A5012A7-901F-4742-B663-7A1B6BD33DB8}"/>
              </a:ext>
            </a:extLst>
          </p:cNvPr>
          <p:cNvSpPr/>
          <p:nvPr/>
        </p:nvSpPr>
        <p:spPr>
          <a:xfrm>
            <a:off x="4342478" y="2802297"/>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Lambda</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54" name="Picture 53">
            <a:extLst>
              <a:ext uri="{FF2B5EF4-FFF2-40B4-BE49-F238E27FC236}">
                <a16:creationId xmlns:a16="http://schemas.microsoft.com/office/drawing/2014/main" id="{73BA1A35-FC3E-42AE-8D65-4AFA0186D5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3185" y="3671136"/>
            <a:ext cx="544781" cy="653737"/>
          </a:xfrm>
          <a:prstGeom prst="rect">
            <a:avLst/>
          </a:prstGeom>
        </p:spPr>
      </p:pic>
      <p:sp>
        <p:nvSpPr>
          <p:cNvPr id="56" name="Right Arrow 30">
            <a:extLst>
              <a:ext uri="{FF2B5EF4-FFF2-40B4-BE49-F238E27FC236}">
                <a16:creationId xmlns:a16="http://schemas.microsoft.com/office/drawing/2014/main" id="{17582909-1FC8-40A2-B835-FC9F8481D928}"/>
              </a:ext>
            </a:extLst>
          </p:cNvPr>
          <p:cNvSpPr/>
          <p:nvPr/>
        </p:nvSpPr>
        <p:spPr>
          <a:xfrm>
            <a:off x="5631273" y="3281829"/>
            <a:ext cx="515928" cy="24468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BF2F424-8F98-48D2-8382-7B8BFCF3F5C5}"/>
              </a:ext>
            </a:extLst>
          </p:cNvPr>
          <p:cNvSpPr/>
          <p:nvPr/>
        </p:nvSpPr>
        <p:spPr>
          <a:xfrm>
            <a:off x="4248552" y="870659"/>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Compute</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2164BAAF-D52E-4E68-8534-7079DA26FE9A}"/>
              </a:ext>
            </a:extLst>
          </p:cNvPr>
          <p:cNvSpPr/>
          <p:nvPr/>
        </p:nvSpPr>
        <p:spPr>
          <a:xfrm>
            <a:off x="1137662" y="5788178"/>
            <a:ext cx="1802584" cy="523220"/>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Monitor/Security</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ounded Rectangle 9">
            <a:extLst>
              <a:ext uri="{FF2B5EF4-FFF2-40B4-BE49-F238E27FC236}">
                <a16:creationId xmlns:a16="http://schemas.microsoft.com/office/drawing/2014/main" id="{C3C73CE1-76CB-4FC5-8AED-FFA7AFFCCB75}"/>
              </a:ext>
            </a:extLst>
          </p:cNvPr>
          <p:cNvSpPr/>
          <p:nvPr/>
        </p:nvSpPr>
        <p:spPr>
          <a:xfrm>
            <a:off x="9474448" y="3512438"/>
            <a:ext cx="1082974" cy="194695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30">
            <a:extLst>
              <a:ext uri="{FF2B5EF4-FFF2-40B4-BE49-F238E27FC236}">
                <a16:creationId xmlns:a16="http://schemas.microsoft.com/office/drawing/2014/main" id="{807CEDD8-A1FE-4940-B4C2-62F504A5E2C2}"/>
              </a:ext>
            </a:extLst>
          </p:cNvPr>
          <p:cNvSpPr/>
          <p:nvPr/>
        </p:nvSpPr>
        <p:spPr>
          <a:xfrm>
            <a:off x="7347508" y="4565993"/>
            <a:ext cx="2064336" cy="1813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44DFFC-AD12-4D53-B6F4-52D797D63F56}"/>
              </a:ext>
            </a:extLst>
          </p:cNvPr>
          <p:cNvSpPr/>
          <p:nvPr/>
        </p:nvSpPr>
        <p:spPr>
          <a:xfrm>
            <a:off x="9249456" y="4100359"/>
            <a:ext cx="1532958" cy="523220"/>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Machine</a:t>
            </a:r>
          </a:p>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Learning </a:t>
            </a:r>
          </a:p>
        </p:txBody>
      </p:sp>
      <p:sp>
        <p:nvSpPr>
          <p:cNvPr id="62" name="Rectangle 61">
            <a:extLst>
              <a:ext uri="{FF2B5EF4-FFF2-40B4-BE49-F238E27FC236}">
                <a16:creationId xmlns:a16="http://schemas.microsoft.com/office/drawing/2014/main" id="{7D883F53-979D-4ED3-81AB-CCC01954C6AD}"/>
              </a:ext>
            </a:extLst>
          </p:cNvPr>
          <p:cNvSpPr/>
          <p:nvPr/>
        </p:nvSpPr>
        <p:spPr>
          <a:xfrm>
            <a:off x="951117" y="897235"/>
            <a:ext cx="1532958" cy="523220"/>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Source       Systems</a:t>
            </a:r>
            <a:endParaRPr lang="en-US" sz="1400" b="1" u="sng"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ounded Rectangle 9">
            <a:extLst>
              <a:ext uri="{FF2B5EF4-FFF2-40B4-BE49-F238E27FC236}">
                <a16:creationId xmlns:a16="http://schemas.microsoft.com/office/drawing/2014/main" id="{9902B784-33F5-4667-B124-7A776B83F299}"/>
              </a:ext>
            </a:extLst>
          </p:cNvPr>
          <p:cNvSpPr/>
          <p:nvPr/>
        </p:nvSpPr>
        <p:spPr>
          <a:xfrm>
            <a:off x="7436730" y="5650745"/>
            <a:ext cx="3082435" cy="807780"/>
          </a:xfrm>
          <a:prstGeom prst="roundRect">
            <a:avLst/>
          </a:prstGeom>
          <a:solidFill>
            <a:srgbClr val="E8EB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6E98F86-F6C7-466F-B4FF-EC94CD0879A5}"/>
              </a:ext>
            </a:extLst>
          </p:cNvPr>
          <p:cNvSpPr/>
          <p:nvPr/>
        </p:nvSpPr>
        <p:spPr>
          <a:xfrm>
            <a:off x="8502357" y="5958524"/>
            <a:ext cx="1532958" cy="307777"/>
          </a:xfrm>
          <a:prstGeom prst="rect">
            <a:avLst/>
          </a:prstGeom>
        </p:spPr>
        <p:txBody>
          <a:bodyPr wrap="square">
            <a:spAutoFit/>
          </a:bodyPr>
          <a:lstStyle/>
          <a:p>
            <a:r>
              <a:rPr lang="en-US" sz="1400" b="1"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Athena</a:t>
            </a:r>
          </a:p>
        </p:txBody>
      </p:sp>
    </p:spTree>
    <p:extLst>
      <p:ext uri="{BB962C8B-B14F-4D97-AF65-F5344CB8AC3E}">
        <p14:creationId xmlns:p14="http://schemas.microsoft.com/office/powerpoint/2010/main" val="16006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6620312" y="1586923"/>
            <a:ext cx="646875" cy="646875"/>
          </a:xfrm>
          <a:prstGeom prst="rect">
            <a:avLst/>
          </a:prstGeom>
        </p:spPr>
      </p:pic>
      <p:pic>
        <p:nvPicPr>
          <p:cNvPr id="45" name="Picture 44"/>
          <p:cNvPicPr>
            <a:picLocks noChangeAspect="1"/>
          </p:cNvPicPr>
          <p:nvPr/>
        </p:nvPicPr>
        <p:blipFill>
          <a:blip r:embed="rId3"/>
          <a:stretch>
            <a:fillRect/>
          </a:stretch>
        </p:blipFill>
        <p:spPr>
          <a:xfrm>
            <a:off x="4956304" y="2840960"/>
            <a:ext cx="568569" cy="568569"/>
          </a:xfrm>
          <a:prstGeom prst="rect">
            <a:avLst/>
          </a:prstGeom>
        </p:spPr>
      </p:pic>
      <p:pic>
        <p:nvPicPr>
          <p:cNvPr id="29" name="Picture 28"/>
          <p:cNvPicPr>
            <a:picLocks noChangeAspect="1"/>
          </p:cNvPicPr>
          <p:nvPr/>
        </p:nvPicPr>
        <p:blipFill>
          <a:blip r:embed="rId4"/>
          <a:stretch>
            <a:fillRect/>
          </a:stretch>
        </p:blipFill>
        <p:spPr>
          <a:xfrm>
            <a:off x="5606576" y="4092731"/>
            <a:ext cx="1558060" cy="811594"/>
          </a:xfrm>
          <a:prstGeom prst="rect">
            <a:avLst/>
          </a:prstGeom>
        </p:spPr>
      </p:pic>
      <p:sp>
        <p:nvSpPr>
          <p:cNvPr id="2" name="Title 1"/>
          <p:cNvSpPr>
            <a:spLocks noGrp="1"/>
          </p:cNvSpPr>
          <p:nvPr>
            <p:ph type="title"/>
          </p:nvPr>
        </p:nvSpPr>
        <p:spPr/>
        <p:txBody>
          <a:bodyPr/>
          <a:lstStyle/>
          <a:p>
            <a:r>
              <a:rPr lang="en-US" dirty="0"/>
              <a:t>Solution Flow</a:t>
            </a:r>
          </a:p>
        </p:txBody>
      </p:sp>
      <p:grpSp>
        <p:nvGrpSpPr>
          <p:cNvPr id="13" name="Group 12"/>
          <p:cNvGrpSpPr/>
          <p:nvPr/>
        </p:nvGrpSpPr>
        <p:grpSpPr>
          <a:xfrm>
            <a:off x="652521" y="1078417"/>
            <a:ext cx="1555845" cy="1486452"/>
            <a:chOff x="599655" y="2415654"/>
            <a:chExt cx="1555845" cy="1486452"/>
          </a:xfrm>
        </p:grpSpPr>
        <p:sp>
          <p:nvSpPr>
            <p:cNvPr id="11" name="Rounded Rectangle 10"/>
            <p:cNvSpPr/>
            <p:nvPr/>
          </p:nvSpPr>
          <p:spPr>
            <a:xfrm>
              <a:off x="599655" y="2415654"/>
              <a:ext cx="1555845" cy="148645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7433" y="2456614"/>
              <a:ext cx="1131977" cy="1384995"/>
            </a:xfrm>
            <a:prstGeom prst="rect">
              <a:avLst/>
            </a:prstGeom>
            <a:noFill/>
          </p:spPr>
          <p:txBody>
            <a:bodyPr wrap="none" rtlCol="0">
              <a:spAutoFit/>
            </a:bodyPr>
            <a:lstStyle/>
            <a:p>
              <a:r>
                <a:rPr lang="en-US" sz="1400" u="sng" dirty="0"/>
                <a:t>Data Sources</a:t>
              </a:r>
            </a:p>
            <a:p>
              <a:endParaRPr lang="en-US" sz="1400" u="sng" dirty="0"/>
            </a:p>
            <a:p>
              <a:r>
                <a:rPr lang="en-US" sz="1400" dirty="0"/>
                <a:t>1. Strata</a:t>
              </a:r>
            </a:p>
            <a:p>
              <a:r>
                <a:rPr lang="en-US" sz="1400" dirty="0"/>
                <a:t>2. Magellan</a:t>
              </a:r>
            </a:p>
            <a:p>
              <a:r>
                <a:rPr lang="en-US" sz="1400" dirty="0"/>
                <a:t>3. Networks</a:t>
              </a:r>
            </a:p>
            <a:p>
              <a:r>
                <a:rPr lang="en-US" sz="1400" dirty="0"/>
                <a:t>4. Clients</a:t>
              </a:r>
            </a:p>
          </p:txBody>
        </p:sp>
      </p:grpSp>
      <p:grpSp>
        <p:nvGrpSpPr>
          <p:cNvPr id="18" name="Group 17"/>
          <p:cNvGrpSpPr/>
          <p:nvPr/>
        </p:nvGrpSpPr>
        <p:grpSpPr>
          <a:xfrm>
            <a:off x="652522" y="2961068"/>
            <a:ext cx="1555846" cy="1297688"/>
            <a:chOff x="2745511" y="2537909"/>
            <a:chExt cx="1789557" cy="1297688"/>
          </a:xfrm>
        </p:grpSpPr>
        <p:sp>
          <p:nvSpPr>
            <p:cNvPr id="14" name="Rounded Rectangle 13"/>
            <p:cNvSpPr/>
            <p:nvPr/>
          </p:nvSpPr>
          <p:spPr>
            <a:xfrm>
              <a:off x="2745511" y="2537909"/>
              <a:ext cx="1789557" cy="1297688"/>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23536" y="2537909"/>
              <a:ext cx="1321580" cy="1169551"/>
            </a:xfrm>
            <a:prstGeom prst="rect">
              <a:avLst/>
            </a:prstGeom>
            <a:noFill/>
          </p:spPr>
          <p:txBody>
            <a:bodyPr wrap="none" rtlCol="0">
              <a:spAutoFit/>
            </a:bodyPr>
            <a:lstStyle/>
            <a:p>
              <a:pPr algn="ctr"/>
              <a:r>
                <a:rPr lang="en-US" sz="1400" u="sng" dirty="0"/>
                <a:t>Data Types</a:t>
              </a:r>
            </a:p>
            <a:p>
              <a:pPr algn="ctr"/>
              <a:endParaRPr lang="en-US" sz="1400" u="sng" dirty="0"/>
            </a:p>
            <a:p>
              <a:r>
                <a:rPr lang="en-US" sz="1400" dirty="0"/>
                <a:t>1. Media </a:t>
              </a:r>
            </a:p>
            <a:p>
              <a:r>
                <a:rPr lang="en-US" sz="1400" dirty="0"/>
                <a:t>2. Performance</a:t>
              </a:r>
            </a:p>
            <a:p>
              <a:r>
                <a:rPr lang="en-US" sz="1400" dirty="0"/>
                <a:t>3. Attribution</a:t>
              </a:r>
            </a:p>
          </p:txBody>
        </p:sp>
      </p:grpSp>
      <p:grpSp>
        <p:nvGrpSpPr>
          <p:cNvPr id="19" name="Group 18"/>
          <p:cNvGrpSpPr/>
          <p:nvPr/>
        </p:nvGrpSpPr>
        <p:grpSpPr>
          <a:xfrm>
            <a:off x="652521" y="4658948"/>
            <a:ext cx="1555845" cy="1542199"/>
            <a:chOff x="4947083" y="2359907"/>
            <a:chExt cx="1967553" cy="1542199"/>
          </a:xfrm>
        </p:grpSpPr>
        <p:pic>
          <p:nvPicPr>
            <p:cNvPr id="5" name="Picture 4"/>
            <p:cNvPicPr>
              <a:picLocks noChangeAspect="1"/>
            </p:cNvPicPr>
            <p:nvPr/>
          </p:nvPicPr>
          <p:blipFill>
            <a:blip r:embed="rId5"/>
            <a:stretch>
              <a:fillRect/>
            </a:stretch>
          </p:blipFill>
          <p:spPr>
            <a:xfrm>
              <a:off x="4987008" y="2831037"/>
              <a:ext cx="708302" cy="571599"/>
            </a:xfrm>
            <a:prstGeom prst="rect">
              <a:avLst/>
            </a:prstGeom>
          </p:spPr>
        </p:pic>
        <p:pic>
          <p:nvPicPr>
            <p:cNvPr id="7" name="Picture 6"/>
            <p:cNvPicPr>
              <a:picLocks noChangeAspect="1"/>
            </p:cNvPicPr>
            <p:nvPr/>
          </p:nvPicPr>
          <p:blipFill>
            <a:blip r:embed="rId6"/>
            <a:stretch>
              <a:fillRect/>
            </a:stretch>
          </p:blipFill>
          <p:spPr>
            <a:xfrm>
              <a:off x="6176750" y="2856795"/>
              <a:ext cx="578313" cy="534075"/>
            </a:xfrm>
            <a:prstGeom prst="rect">
              <a:avLst/>
            </a:prstGeom>
          </p:spPr>
        </p:pic>
        <p:pic>
          <p:nvPicPr>
            <p:cNvPr id="8" name="Picture 7"/>
            <p:cNvPicPr>
              <a:picLocks noChangeAspect="1"/>
            </p:cNvPicPr>
            <p:nvPr/>
          </p:nvPicPr>
          <p:blipFill>
            <a:blip r:embed="rId7"/>
            <a:stretch>
              <a:fillRect/>
            </a:stretch>
          </p:blipFill>
          <p:spPr>
            <a:xfrm>
              <a:off x="5598577" y="3331732"/>
              <a:ext cx="578173" cy="471096"/>
            </a:xfrm>
            <a:prstGeom prst="rect">
              <a:avLst/>
            </a:prstGeom>
          </p:spPr>
        </p:pic>
        <p:sp>
          <p:nvSpPr>
            <p:cNvPr id="16" name="Rounded Rectangle 15"/>
            <p:cNvSpPr/>
            <p:nvPr/>
          </p:nvSpPr>
          <p:spPr>
            <a:xfrm>
              <a:off x="4947083" y="2359907"/>
              <a:ext cx="1967553" cy="154219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206202" y="2414999"/>
              <a:ext cx="1160959" cy="307777"/>
            </a:xfrm>
            <a:prstGeom prst="rect">
              <a:avLst/>
            </a:prstGeom>
            <a:noFill/>
          </p:spPr>
          <p:txBody>
            <a:bodyPr wrap="none" rtlCol="0">
              <a:spAutoFit/>
            </a:bodyPr>
            <a:lstStyle/>
            <a:p>
              <a:r>
                <a:rPr lang="en-US" sz="1400" u="sng" dirty="0"/>
                <a:t>Data Formats</a:t>
              </a:r>
            </a:p>
          </p:txBody>
        </p:sp>
      </p:grpSp>
      <p:sp>
        <p:nvSpPr>
          <p:cNvPr id="23" name="Rounded Rectangle 22"/>
          <p:cNvSpPr/>
          <p:nvPr/>
        </p:nvSpPr>
        <p:spPr>
          <a:xfrm>
            <a:off x="4566277" y="1500118"/>
            <a:ext cx="2789866" cy="4223945"/>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40468" y="4474516"/>
            <a:ext cx="906760" cy="577081"/>
          </a:xfrm>
          <a:prstGeom prst="rect">
            <a:avLst/>
          </a:prstGeom>
          <a:noFill/>
        </p:spPr>
        <p:txBody>
          <a:bodyPr wrap="square" rtlCol="0">
            <a:spAutoFit/>
          </a:bodyPr>
          <a:lstStyle/>
          <a:p>
            <a:pPr algn="ctr"/>
            <a:r>
              <a:rPr lang="en-US" sz="1050" dirty="0"/>
              <a:t>Partitioned/</a:t>
            </a:r>
            <a:br>
              <a:rPr lang="en-US" sz="1050" dirty="0"/>
            </a:br>
            <a:r>
              <a:rPr lang="en-US" sz="1050" dirty="0"/>
              <a:t>Normalized</a:t>
            </a:r>
          </a:p>
          <a:p>
            <a:pPr algn="ctr"/>
            <a:r>
              <a:rPr lang="en-US" sz="1050" dirty="0"/>
              <a:t>Tables</a:t>
            </a:r>
          </a:p>
        </p:txBody>
      </p:sp>
      <p:sp>
        <p:nvSpPr>
          <p:cNvPr id="3" name="Right Arrow 2"/>
          <p:cNvSpPr/>
          <p:nvPr/>
        </p:nvSpPr>
        <p:spPr>
          <a:xfrm>
            <a:off x="2462895" y="2961068"/>
            <a:ext cx="1954558" cy="1116522"/>
          </a:xfrm>
          <a:prstGeom prst="rightArrow">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7646332" y="2966525"/>
            <a:ext cx="1899456" cy="1116522"/>
          </a:xfrm>
          <a:prstGeom prst="rightArrow">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96149" y="3309718"/>
            <a:ext cx="2015793" cy="461665"/>
          </a:xfrm>
          <a:prstGeom prst="rect">
            <a:avLst/>
          </a:prstGeom>
          <a:noFill/>
        </p:spPr>
        <p:txBody>
          <a:bodyPr wrap="square" rtlCol="0">
            <a:spAutoFit/>
          </a:bodyPr>
          <a:lstStyle/>
          <a:p>
            <a:r>
              <a:rPr lang="en-US" sz="1200" dirty="0"/>
              <a:t>Parse/Transform with Python Modules to feed to S3</a:t>
            </a:r>
          </a:p>
        </p:txBody>
      </p:sp>
      <p:pic>
        <p:nvPicPr>
          <p:cNvPr id="1026" name="Picture 2" descr="Image result for tablea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27611" y="2856346"/>
            <a:ext cx="1952990" cy="1132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5302107" y="1928701"/>
            <a:ext cx="1318205" cy="987381"/>
          </a:xfrm>
          <a:prstGeom prst="rect">
            <a:avLst/>
          </a:prstGeom>
        </p:spPr>
      </p:pic>
      <p:pic>
        <p:nvPicPr>
          <p:cNvPr id="10" name="Picture 9"/>
          <p:cNvPicPr>
            <a:picLocks noChangeAspect="1"/>
          </p:cNvPicPr>
          <p:nvPr/>
        </p:nvPicPr>
        <p:blipFill>
          <a:blip r:embed="rId10"/>
          <a:stretch>
            <a:fillRect/>
          </a:stretch>
        </p:blipFill>
        <p:spPr>
          <a:xfrm>
            <a:off x="5254520" y="3593564"/>
            <a:ext cx="512492" cy="566755"/>
          </a:xfrm>
          <a:prstGeom prst="rect">
            <a:avLst/>
          </a:prstGeom>
        </p:spPr>
      </p:pic>
      <p:pic>
        <p:nvPicPr>
          <p:cNvPr id="22" name="Picture 21"/>
          <p:cNvPicPr>
            <a:picLocks noChangeAspect="1"/>
          </p:cNvPicPr>
          <p:nvPr/>
        </p:nvPicPr>
        <p:blipFill>
          <a:blip r:embed="rId11"/>
          <a:stretch>
            <a:fillRect/>
          </a:stretch>
        </p:blipFill>
        <p:spPr>
          <a:xfrm>
            <a:off x="5752027" y="3452107"/>
            <a:ext cx="1223292" cy="824490"/>
          </a:xfrm>
          <a:prstGeom prst="rect">
            <a:avLst/>
          </a:prstGeom>
        </p:spPr>
      </p:pic>
      <p:pic>
        <p:nvPicPr>
          <p:cNvPr id="32" name="Picture 31"/>
          <p:cNvPicPr>
            <a:picLocks noChangeAspect="1"/>
          </p:cNvPicPr>
          <p:nvPr/>
        </p:nvPicPr>
        <p:blipFill>
          <a:blip r:embed="rId12"/>
          <a:stretch>
            <a:fillRect/>
          </a:stretch>
        </p:blipFill>
        <p:spPr>
          <a:xfrm>
            <a:off x="5269634" y="4235671"/>
            <a:ext cx="481935" cy="501607"/>
          </a:xfrm>
          <a:prstGeom prst="rect">
            <a:avLst/>
          </a:prstGeom>
        </p:spPr>
      </p:pic>
      <p:sp>
        <p:nvSpPr>
          <p:cNvPr id="34" name="TextBox 33"/>
          <p:cNvSpPr txBox="1"/>
          <p:nvPr/>
        </p:nvSpPr>
        <p:spPr>
          <a:xfrm>
            <a:off x="4670209" y="3798086"/>
            <a:ext cx="693571" cy="738664"/>
          </a:xfrm>
          <a:prstGeom prst="rect">
            <a:avLst/>
          </a:prstGeom>
          <a:noFill/>
        </p:spPr>
        <p:txBody>
          <a:bodyPr wrap="square" rtlCol="0">
            <a:spAutoFit/>
          </a:bodyPr>
          <a:lstStyle/>
          <a:p>
            <a:pPr algn="ctr"/>
            <a:r>
              <a:rPr lang="en-US" sz="1400" dirty="0"/>
              <a:t>Glue</a:t>
            </a:r>
          </a:p>
          <a:p>
            <a:pPr algn="ctr"/>
            <a:r>
              <a:rPr lang="en-US" sz="1400" dirty="0"/>
              <a:t>Or</a:t>
            </a:r>
          </a:p>
          <a:p>
            <a:pPr algn="ctr"/>
            <a:r>
              <a:rPr lang="en-US" sz="1400" dirty="0"/>
              <a:t>EMR</a:t>
            </a:r>
          </a:p>
        </p:txBody>
      </p:sp>
      <p:sp>
        <p:nvSpPr>
          <p:cNvPr id="35" name="TextBox 34"/>
          <p:cNvSpPr txBox="1"/>
          <p:nvPr/>
        </p:nvSpPr>
        <p:spPr>
          <a:xfrm>
            <a:off x="6595892" y="3771383"/>
            <a:ext cx="795913" cy="738664"/>
          </a:xfrm>
          <a:prstGeom prst="rect">
            <a:avLst/>
          </a:prstGeom>
          <a:noFill/>
        </p:spPr>
        <p:txBody>
          <a:bodyPr wrap="square" rtlCol="0">
            <a:spAutoFit/>
          </a:bodyPr>
          <a:lstStyle/>
          <a:p>
            <a:pPr algn="ctr"/>
            <a:r>
              <a:rPr lang="en-US" sz="1400" dirty="0"/>
              <a:t>Redshift</a:t>
            </a:r>
          </a:p>
          <a:p>
            <a:pPr algn="ctr"/>
            <a:r>
              <a:rPr lang="en-US" sz="1400" dirty="0"/>
              <a:t>Or</a:t>
            </a:r>
          </a:p>
          <a:p>
            <a:pPr algn="ctr"/>
            <a:r>
              <a:rPr lang="en-US" sz="1400" dirty="0"/>
              <a:t>Athena</a:t>
            </a:r>
          </a:p>
        </p:txBody>
      </p:sp>
      <p:sp>
        <p:nvSpPr>
          <p:cNvPr id="33" name="Left-Right Arrow 32"/>
          <p:cNvSpPr/>
          <p:nvPr/>
        </p:nvSpPr>
        <p:spPr>
          <a:xfrm rot="17552268">
            <a:off x="5416908" y="3165916"/>
            <a:ext cx="624396" cy="1418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eft-Right Arrow 37"/>
          <p:cNvSpPr/>
          <p:nvPr/>
        </p:nvSpPr>
        <p:spPr>
          <a:xfrm rot="14750825">
            <a:off x="5887328" y="3171375"/>
            <a:ext cx="623506" cy="1309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828809" y="3278930"/>
            <a:ext cx="844000" cy="307777"/>
          </a:xfrm>
          <a:prstGeom prst="rect">
            <a:avLst/>
          </a:prstGeom>
          <a:noFill/>
        </p:spPr>
        <p:txBody>
          <a:bodyPr wrap="square" rtlCol="0">
            <a:spAutoFit/>
          </a:bodyPr>
          <a:lstStyle/>
          <a:p>
            <a:pPr algn="ctr"/>
            <a:r>
              <a:rPr lang="en-US" sz="1400" dirty="0"/>
              <a:t>Lambda</a:t>
            </a:r>
          </a:p>
        </p:txBody>
      </p:sp>
      <p:sp>
        <p:nvSpPr>
          <p:cNvPr id="40" name="TextBox 39"/>
          <p:cNvSpPr txBox="1"/>
          <p:nvPr/>
        </p:nvSpPr>
        <p:spPr>
          <a:xfrm>
            <a:off x="6198270" y="2909618"/>
            <a:ext cx="980352" cy="646331"/>
          </a:xfrm>
          <a:prstGeom prst="rect">
            <a:avLst/>
          </a:prstGeom>
          <a:noFill/>
        </p:spPr>
        <p:txBody>
          <a:bodyPr wrap="square" rtlCol="0">
            <a:spAutoFit/>
          </a:bodyPr>
          <a:lstStyle/>
          <a:p>
            <a:pPr algn="ctr"/>
            <a:r>
              <a:rPr lang="en-US" sz="1200" dirty="0"/>
              <a:t>Data Definition Queries</a:t>
            </a:r>
          </a:p>
        </p:txBody>
      </p:sp>
      <p:sp>
        <p:nvSpPr>
          <p:cNvPr id="47" name="TextBox 46"/>
          <p:cNvSpPr txBox="1"/>
          <p:nvPr/>
        </p:nvSpPr>
        <p:spPr>
          <a:xfrm>
            <a:off x="6452456" y="2222116"/>
            <a:ext cx="939967" cy="276999"/>
          </a:xfrm>
          <a:prstGeom prst="rect">
            <a:avLst/>
          </a:prstGeom>
          <a:noFill/>
        </p:spPr>
        <p:txBody>
          <a:bodyPr wrap="square" rtlCol="0">
            <a:spAutoFit/>
          </a:bodyPr>
          <a:lstStyle/>
          <a:p>
            <a:pPr algn="ctr"/>
            <a:r>
              <a:rPr lang="en-US" sz="1200" dirty="0"/>
              <a:t>CloudWatch</a:t>
            </a:r>
          </a:p>
        </p:txBody>
      </p:sp>
      <p:sp>
        <p:nvSpPr>
          <p:cNvPr id="48" name="TextBox 47"/>
          <p:cNvSpPr txBox="1"/>
          <p:nvPr/>
        </p:nvSpPr>
        <p:spPr>
          <a:xfrm>
            <a:off x="7984582" y="3386286"/>
            <a:ext cx="1222956" cy="276999"/>
          </a:xfrm>
          <a:prstGeom prst="rect">
            <a:avLst/>
          </a:prstGeom>
          <a:noFill/>
        </p:spPr>
        <p:txBody>
          <a:bodyPr wrap="square" rtlCol="0">
            <a:spAutoFit/>
          </a:bodyPr>
          <a:lstStyle/>
          <a:p>
            <a:r>
              <a:rPr lang="en-US" sz="1200" strike="sngStrike" dirty="0"/>
              <a:t>Custom SQL</a:t>
            </a:r>
          </a:p>
        </p:txBody>
      </p:sp>
      <p:sp>
        <p:nvSpPr>
          <p:cNvPr id="49" name="TextBox 48"/>
          <p:cNvSpPr txBox="1"/>
          <p:nvPr/>
        </p:nvSpPr>
        <p:spPr>
          <a:xfrm>
            <a:off x="2800147" y="3800591"/>
            <a:ext cx="1222956" cy="276999"/>
          </a:xfrm>
          <a:prstGeom prst="rect">
            <a:avLst/>
          </a:prstGeom>
          <a:noFill/>
        </p:spPr>
        <p:txBody>
          <a:bodyPr wrap="square" rtlCol="0">
            <a:spAutoFit/>
          </a:bodyPr>
          <a:lstStyle/>
          <a:p>
            <a:r>
              <a:rPr lang="en-US" sz="1200" b="1" dirty="0"/>
              <a:t>(Not Scalable)</a:t>
            </a:r>
          </a:p>
        </p:txBody>
      </p:sp>
      <p:sp>
        <p:nvSpPr>
          <p:cNvPr id="50" name="TextBox 49"/>
          <p:cNvSpPr txBox="1"/>
          <p:nvPr/>
        </p:nvSpPr>
        <p:spPr>
          <a:xfrm>
            <a:off x="5606576" y="5729281"/>
            <a:ext cx="1222956" cy="276999"/>
          </a:xfrm>
          <a:prstGeom prst="rect">
            <a:avLst/>
          </a:prstGeom>
          <a:noFill/>
        </p:spPr>
        <p:txBody>
          <a:bodyPr wrap="square" rtlCol="0">
            <a:spAutoFit/>
          </a:bodyPr>
          <a:lstStyle/>
          <a:p>
            <a:r>
              <a:rPr lang="en-US" sz="1200" b="1" dirty="0"/>
              <a:t>(Scalable)</a:t>
            </a:r>
          </a:p>
        </p:txBody>
      </p:sp>
    </p:spTree>
    <p:extLst>
      <p:ext uri="{BB962C8B-B14F-4D97-AF65-F5344CB8AC3E}">
        <p14:creationId xmlns:p14="http://schemas.microsoft.com/office/powerpoint/2010/main" val="1990234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 based on AWS Recommended Data Lake Solution</a:t>
            </a:r>
          </a:p>
        </p:txBody>
      </p:sp>
      <p:grpSp>
        <p:nvGrpSpPr>
          <p:cNvPr id="4" name="Group 3"/>
          <p:cNvGrpSpPr/>
          <p:nvPr/>
        </p:nvGrpSpPr>
        <p:grpSpPr>
          <a:xfrm>
            <a:off x="1977237" y="1106474"/>
            <a:ext cx="7557342" cy="5628504"/>
            <a:chOff x="390839" y="814293"/>
            <a:chExt cx="7557342" cy="5628504"/>
          </a:xfrm>
        </p:grpSpPr>
        <p:pic>
          <p:nvPicPr>
            <p:cNvPr id="4100" name="Picture 4" descr="data-lake-architecture-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55" y="851766"/>
              <a:ext cx="7348526" cy="55910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i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839" y="3429673"/>
              <a:ext cx="417631" cy="4352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i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836" y="3461400"/>
              <a:ext cx="417631" cy="4352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ti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9468" y="4007895"/>
              <a:ext cx="417631" cy="4352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ti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9467" y="814293"/>
              <a:ext cx="417631" cy="4352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ti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9466" y="1572993"/>
              <a:ext cx="417631" cy="4352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3947748" y="737142"/>
            <a:ext cx="3825136" cy="369332"/>
            <a:chOff x="3358522" y="712029"/>
            <a:chExt cx="3825136" cy="369332"/>
          </a:xfrm>
        </p:grpSpPr>
        <p:pic>
          <p:nvPicPr>
            <p:cNvPr id="14" name="Picture 2" descr="Image result for tick ma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8522" y="737142"/>
              <a:ext cx="272369" cy="283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30891" y="712029"/>
              <a:ext cx="3552767" cy="369332"/>
            </a:xfrm>
            <a:prstGeom prst="rect">
              <a:avLst/>
            </a:prstGeom>
            <a:noFill/>
          </p:spPr>
          <p:txBody>
            <a:bodyPr wrap="none" rtlCol="0">
              <a:spAutoFit/>
            </a:bodyPr>
            <a:lstStyle/>
            <a:p>
              <a:r>
                <a:rPr lang="en-US" dirty="0"/>
                <a:t>-- Included in proposed architecture</a:t>
              </a:r>
            </a:p>
          </p:txBody>
        </p:sp>
      </p:grpSp>
    </p:spTree>
    <p:extLst>
      <p:ext uri="{BB962C8B-B14F-4D97-AF65-F5344CB8AC3E}">
        <p14:creationId xmlns:p14="http://schemas.microsoft.com/office/powerpoint/2010/main" val="258865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A88A3-93BC-4997-AF9E-AED58B63A60B}"/>
              </a:ext>
            </a:extLst>
          </p:cNvPr>
          <p:cNvSpPr>
            <a:spLocks noGrp="1"/>
          </p:cNvSpPr>
          <p:nvPr>
            <p:ph type="title"/>
          </p:nvPr>
        </p:nvSpPr>
        <p:spPr/>
        <p:txBody>
          <a:bodyPr/>
          <a:lstStyle/>
          <a:p>
            <a:r>
              <a:rPr lang="en-IN" dirty="0"/>
              <a:t>Glue ETL Flow Diagram</a:t>
            </a:r>
          </a:p>
        </p:txBody>
      </p:sp>
      <p:pic>
        <p:nvPicPr>
          <p:cNvPr id="4" name="Content Placeholder 3">
            <a:extLst>
              <a:ext uri="{FF2B5EF4-FFF2-40B4-BE49-F238E27FC236}">
                <a16:creationId xmlns:a16="http://schemas.microsoft.com/office/drawing/2014/main" id="{46519479-C4E1-49FC-A1CA-0F43425F9F42}"/>
              </a:ext>
            </a:extLst>
          </p:cNvPr>
          <p:cNvPicPr>
            <a:picLocks noGrp="1" noChangeAspect="1"/>
          </p:cNvPicPr>
          <p:nvPr>
            <p:ph idx="1"/>
          </p:nvPr>
        </p:nvPicPr>
        <p:blipFill>
          <a:blip r:embed="rId2"/>
          <a:stretch>
            <a:fillRect/>
          </a:stretch>
        </p:blipFill>
        <p:spPr>
          <a:xfrm>
            <a:off x="1753168" y="2060811"/>
            <a:ext cx="8633277" cy="3569526"/>
          </a:xfrm>
          <a:prstGeom prst="rect">
            <a:avLst/>
          </a:prstGeom>
        </p:spPr>
      </p:pic>
    </p:spTree>
    <p:extLst>
      <p:ext uri="{BB962C8B-B14F-4D97-AF65-F5344CB8AC3E}">
        <p14:creationId xmlns:p14="http://schemas.microsoft.com/office/powerpoint/2010/main" val="2953630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6">
      <a:dk1>
        <a:srgbClr val="000000"/>
      </a:dk1>
      <a:lt1>
        <a:srgbClr val="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2694</TotalTime>
  <Words>738</Words>
  <Application>Microsoft Office PowerPoint</Application>
  <PresentationFormat>Widescreen</PresentationFormat>
  <Paragraphs>195</Paragraphs>
  <Slides>16</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Arial</vt:lpstr>
      <vt:lpstr>Avenir</vt:lpstr>
      <vt:lpstr>Avenir Book</vt:lpstr>
      <vt:lpstr>Calibri</vt:lpstr>
      <vt:lpstr>Calibri Light</vt:lpstr>
      <vt:lpstr>Gill Sans MT</vt:lpstr>
      <vt:lpstr>Helvetica Neue Light</vt:lpstr>
      <vt:lpstr>Noto Sans Symbols</vt:lpstr>
      <vt:lpstr>Open Sans</vt:lpstr>
      <vt:lpstr>Quattrocento Sans</vt:lpstr>
      <vt:lpstr>Segoe UI</vt:lpstr>
      <vt:lpstr>Wingdings</vt:lpstr>
      <vt:lpstr>1_Office Theme</vt:lpstr>
      <vt:lpstr>2_Office Theme</vt:lpstr>
      <vt:lpstr>Oxford Road Datalake</vt:lpstr>
      <vt:lpstr>About Oxford Road</vt:lpstr>
      <vt:lpstr>Business Need and Challenge</vt:lpstr>
      <vt:lpstr>Existing Architecture</vt:lpstr>
      <vt:lpstr>Issues with the Current System</vt:lpstr>
      <vt:lpstr>Proposed High Level Solution</vt:lpstr>
      <vt:lpstr>Solution Flow</vt:lpstr>
      <vt:lpstr>Foundation based on AWS Recommended Data Lake Solution</vt:lpstr>
      <vt:lpstr>Glue ETL Flow Diagram</vt:lpstr>
      <vt:lpstr>Our Solution</vt:lpstr>
      <vt:lpstr>New Architecture – Description of Components</vt:lpstr>
      <vt:lpstr>Business-led solutioning saves significant Amount of Time as compared to a Typical IT Solution</vt:lpstr>
      <vt:lpstr>Business Impact </vt:lpstr>
      <vt:lpstr>LatentView’s Benefits </vt:lpstr>
      <vt:lpstr>Customer Feedback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LatentView Analytics Corporation</dc:creator>
  <cp:lastModifiedBy>prabhu srinivasan</cp:lastModifiedBy>
  <cp:revision>1133</cp:revision>
  <dcterms:created xsi:type="dcterms:W3CDTF">2017-09-27T09:03:29Z</dcterms:created>
  <dcterms:modified xsi:type="dcterms:W3CDTF">2019-01-21T05:56:12Z</dcterms:modified>
</cp:coreProperties>
</file>